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6" r:id="rId1"/>
    <p:sldMasterId id="2147483651" r:id="rId2"/>
    <p:sldMasterId id="2147483688" r:id="rId3"/>
    <p:sldMasterId id="2147483695" r:id="rId4"/>
  </p:sldMasterIdLst>
  <p:notesMasterIdLst>
    <p:notesMasterId r:id="rId35"/>
  </p:notesMasterIdLst>
  <p:handoutMasterIdLst>
    <p:handoutMasterId r:id="rId36"/>
  </p:handoutMasterIdLst>
  <p:sldIdLst>
    <p:sldId id="263" r:id="rId5"/>
    <p:sldId id="264" r:id="rId6"/>
    <p:sldId id="346" r:id="rId7"/>
    <p:sldId id="341" r:id="rId8"/>
    <p:sldId id="272" r:id="rId9"/>
    <p:sldId id="369" r:id="rId10"/>
    <p:sldId id="349" r:id="rId11"/>
    <p:sldId id="318" r:id="rId12"/>
    <p:sldId id="270" r:id="rId13"/>
    <p:sldId id="342" r:id="rId14"/>
    <p:sldId id="366" r:id="rId15"/>
    <p:sldId id="334" r:id="rId16"/>
    <p:sldId id="336" r:id="rId17"/>
    <p:sldId id="337" r:id="rId18"/>
    <p:sldId id="343" r:id="rId19"/>
    <p:sldId id="348" r:id="rId20"/>
    <p:sldId id="374" r:id="rId21"/>
    <p:sldId id="372" r:id="rId22"/>
    <p:sldId id="352" r:id="rId23"/>
    <p:sldId id="373" r:id="rId24"/>
    <p:sldId id="344" r:id="rId25"/>
    <p:sldId id="350" r:id="rId26"/>
    <p:sldId id="370" r:id="rId27"/>
    <p:sldId id="332" r:id="rId28"/>
    <p:sldId id="345" r:id="rId29"/>
    <p:sldId id="339" r:id="rId30"/>
    <p:sldId id="330" r:id="rId31"/>
    <p:sldId id="368" r:id="rId32"/>
    <p:sldId id="365" r:id="rId33"/>
    <p:sldId id="375" r:id="rId3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60" autoAdjust="0"/>
    <p:restoredTop sz="81326" autoAdjust="0"/>
  </p:normalViewPr>
  <p:slideViewPr>
    <p:cSldViewPr>
      <p:cViewPr>
        <p:scale>
          <a:sx n="100" d="100"/>
          <a:sy n="100" d="100"/>
        </p:scale>
        <p:origin x="-1950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ustomXml" Target="../customXml/item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0420A-D61C-4D52-AF9C-E6E501D84AE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43B9947-781C-4A5F-8936-16A8F254EDFD}">
      <dgm:prSet phldrT="[Text]" custT="1"/>
      <dgm:spPr>
        <a:solidFill>
          <a:srgbClr val="307098"/>
        </a:solidFill>
        <a:ln w="38100">
          <a:solidFill>
            <a:srgbClr val="00B050"/>
          </a:solidFill>
        </a:ln>
      </dgm:spPr>
      <dgm:t>
        <a:bodyPr/>
        <a:lstStyle/>
        <a:p>
          <a:pPr algn="l"/>
          <a:r>
            <a:rPr lang="en-GB" sz="1400" b="1" dirty="0" smtClean="0">
              <a:latin typeface="+mj-lt"/>
            </a:rPr>
            <a:t>REMIT enters into force</a:t>
          </a:r>
        </a:p>
        <a:p>
          <a:pPr algn="l"/>
          <a:r>
            <a:rPr lang="en-GB" sz="1400" b="1" dirty="0" smtClean="0">
              <a:latin typeface="+mj-lt"/>
            </a:rPr>
            <a:t>Prohibitions and Obligations apply</a:t>
          </a:r>
          <a:endParaRPr lang="en-US" sz="1400" dirty="0" smtClean="0">
            <a:latin typeface="+mj-lt"/>
          </a:endParaRPr>
        </a:p>
      </dgm:t>
    </dgm:pt>
    <dgm:pt modelId="{F6C10503-04FB-4EB2-8DAD-4FCDA5EFD2DA}" type="parTrans" cxnId="{242B4A41-B536-4DF8-90F5-A929A82D9072}">
      <dgm:prSet/>
      <dgm:spPr/>
      <dgm:t>
        <a:bodyPr/>
        <a:lstStyle/>
        <a:p>
          <a:endParaRPr lang="en-US" sz="1100">
            <a:latin typeface="+mj-lt"/>
          </a:endParaRPr>
        </a:p>
      </dgm:t>
    </dgm:pt>
    <dgm:pt modelId="{161BA397-BC69-4EDF-9AE4-1809164D8138}" type="sibTrans" cxnId="{242B4A41-B536-4DF8-90F5-A929A82D9072}">
      <dgm:prSet/>
      <dgm:spPr/>
      <dgm:t>
        <a:bodyPr/>
        <a:lstStyle/>
        <a:p>
          <a:endParaRPr lang="en-US" sz="1100">
            <a:latin typeface="+mj-lt"/>
          </a:endParaRPr>
        </a:p>
      </dgm:t>
    </dgm:pt>
    <dgm:pt modelId="{D619FA86-979C-4202-825B-8B11CCF92C8E}" type="pres">
      <dgm:prSet presAssocID="{A670420A-D61C-4D52-AF9C-E6E501D84AE5}" presName="Name0" presStyleCnt="0">
        <dgm:presLayoutVars>
          <dgm:dir/>
          <dgm:animLvl val="lvl"/>
          <dgm:resizeHandles val="exact"/>
        </dgm:presLayoutVars>
      </dgm:prSet>
      <dgm:spPr/>
    </dgm:pt>
    <dgm:pt modelId="{9B2A0B0B-C0B3-47C9-9B9F-7A84632AA2B1}" type="pres">
      <dgm:prSet presAssocID="{443B9947-781C-4A5F-8936-16A8F254EDFD}" presName="parTxOnly" presStyleLbl="node1" presStyleIdx="0" presStyleCnt="1" custScaleX="1000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2B4A41-B536-4DF8-90F5-A929A82D9072}" srcId="{A670420A-D61C-4D52-AF9C-E6E501D84AE5}" destId="{443B9947-781C-4A5F-8936-16A8F254EDFD}" srcOrd="0" destOrd="0" parTransId="{F6C10503-04FB-4EB2-8DAD-4FCDA5EFD2DA}" sibTransId="{161BA397-BC69-4EDF-9AE4-1809164D8138}"/>
    <dgm:cxn modelId="{E7FD39B7-CD80-4509-B6ED-2FDEA1580BEC}" type="presOf" srcId="{A670420A-D61C-4D52-AF9C-E6E501D84AE5}" destId="{D619FA86-979C-4202-825B-8B11CCF92C8E}" srcOrd="0" destOrd="0" presId="urn:microsoft.com/office/officeart/2005/8/layout/chevron1"/>
    <dgm:cxn modelId="{6B175DD8-0D0A-45E3-8005-351CE83855A4}" type="presOf" srcId="{443B9947-781C-4A5F-8936-16A8F254EDFD}" destId="{9B2A0B0B-C0B3-47C9-9B9F-7A84632AA2B1}" srcOrd="0" destOrd="0" presId="urn:microsoft.com/office/officeart/2005/8/layout/chevron1"/>
    <dgm:cxn modelId="{F078F8BF-7947-4635-88D8-F2EE989E5362}" type="presParOf" srcId="{D619FA86-979C-4202-825B-8B11CCF92C8E}" destId="{9B2A0B0B-C0B3-47C9-9B9F-7A84632AA2B1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A0B0B-C0B3-47C9-9B9F-7A84632AA2B1}">
      <dsp:nvSpPr>
        <dsp:cNvPr id="0" name=""/>
        <dsp:cNvSpPr/>
      </dsp:nvSpPr>
      <dsp:spPr>
        <a:xfrm>
          <a:off x="3742" y="0"/>
          <a:ext cx="7669745" cy="593641"/>
        </a:xfrm>
        <a:prstGeom prst="chevron">
          <a:avLst/>
        </a:prstGeom>
        <a:solidFill>
          <a:srgbClr val="307098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+mj-lt"/>
            </a:rPr>
            <a:t>REMIT enters into force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+mj-lt"/>
            </a:rPr>
            <a:t>Prohibitions and Obligations apply</a:t>
          </a:r>
          <a:endParaRPr lang="en-US" sz="1400" kern="1200" dirty="0" smtClean="0">
            <a:latin typeface="+mj-lt"/>
          </a:endParaRPr>
        </a:p>
      </dsp:txBody>
      <dsp:txXfrm>
        <a:off x="300563" y="0"/>
        <a:ext cx="7076104" cy="593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B949C84-841D-4A6F-B7A1-80AC324120C0}" type="datetimeFigureOut">
              <a:rPr lang="en-GB" smtClean="0"/>
              <a:t>26/11/2013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ABE7EB-E9C8-4A11-B0AD-CA281575C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76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3C5FC04-661A-4298-BDBD-A1200B062BE1}" type="datetimeFigureOut">
              <a:rPr lang="en-GB" smtClean="0"/>
              <a:t>26/11/2013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45CD395-09F6-4770-9B02-20344CAD6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62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3983" indent="-286148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4588" indent="-228917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2424" indent="-228917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60260" indent="-228917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8094" indent="-228917" defTabSz="4578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5930" indent="-228917" defTabSz="4578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33766" indent="-228917" defTabSz="4578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91602" indent="-228917" defTabSz="4578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408D220-F449-43BB-BE15-BCEC791D685D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>
                <a:defRPr/>
              </a:pPr>
              <a:t>8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076E-5CD7-4575-86EF-A2345EE4861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93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>
              <a:cs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3994" indent="-286152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4605" indent="-228921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2448" indent="-228921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60290" indent="-228921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8131" indent="-228921" defTabSz="4578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5974" indent="-228921" defTabSz="4578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33817" indent="-228921" defTabSz="4578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91659" indent="-228921" defTabSz="4578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889FEC2-9546-42C5-A6AD-CF4C50A30AD6}" type="slidenum">
              <a:rPr lang="en-US" sz="1200">
                <a:latin typeface="Calibri" pitchFamily="34" charset="0"/>
              </a:rPr>
              <a:pPr eaLnBrk="1" hangingPunct="1"/>
              <a:t>18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>
              <a:cs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3994" indent="-286152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4605" indent="-228921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2448" indent="-228921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60290" indent="-228921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8131" indent="-228921" defTabSz="4578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5974" indent="-228921" defTabSz="4578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33817" indent="-228921" defTabSz="4578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91659" indent="-228921" defTabSz="4578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889FEC2-9546-42C5-A6AD-CF4C50A30AD6}" type="slidenum">
              <a:rPr lang="en-US" sz="1200">
                <a:latin typeface="Calibri" pitchFamily="34" charset="0"/>
              </a:rPr>
              <a:pPr eaLnBrk="1" hangingPunct="1"/>
              <a:t>26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/>
          </p:nvPr>
        </p:nvSpPr>
        <p:spPr>
          <a:xfrm>
            <a:off x="2267744" y="0"/>
            <a:ext cx="6859488" cy="620688"/>
          </a:xfrm>
          <a:prstGeom prst="rect">
            <a:avLst/>
          </a:prstGeom>
        </p:spPr>
        <p:txBody>
          <a:bodyPr/>
          <a:lstStyle>
            <a:lvl1pPr>
              <a:defRPr sz="2000" b="1" i="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107504" y="764704"/>
            <a:ext cx="9001000" cy="5544616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000" b="1"/>
            </a:lvl1pPr>
            <a:lvl2pPr marL="998538" indent="-368300">
              <a:buFont typeface="Arial" pitchFamily="34" charset="0"/>
              <a:buChar char="•"/>
              <a:defRPr sz="2000"/>
            </a:lvl2pPr>
            <a:lvl3pPr marL="1406525" indent="-228600">
              <a:buFont typeface="Arial" pitchFamily="34" charset="0"/>
              <a:buChar char="•"/>
              <a:defRPr sz="1800"/>
            </a:lvl3pPr>
            <a:lvl4pPr marL="1814513" indent="-228600">
              <a:buFont typeface="Arial" pitchFamily="34" charset="0"/>
              <a:buChar char="•"/>
              <a:defRPr sz="1600"/>
            </a:lvl4pPr>
            <a:lvl5pPr marL="2222500" indent="-228600">
              <a:buFont typeface="Arial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823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84000" y="1340769"/>
            <a:ext cx="5760000" cy="864096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2400" b="1" dirty="0" smtClean="0">
                <a:solidFill>
                  <a:schemeClr val="accent6"/>
                </a:solidFill>
                <a:ea typeface="ＭＳ Ｐゴシック" charset="-128"/>
              </a:rPr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84000" y="3861048"/>
            <a:ext cx="5760000" cy="1008112"/>
          </a:xfrm>
          <a:prstGeom prst="rect">
            <a:avLst/>
          </a:prstGeom>
        </p:spPr>
        <p:txBody>
          <a:bodyPr/>
          <a:lstStyle>
            <a:lvl1pPr marL="0" indent="0" algn="l" eaLnBrk="1" hangingPunct="1">
              <a:lnSpc>
                <a:spcPct val="110000"/>
              </a:lnSpc>
              <a:buFont typeface="Trebuchet MS" pitchFamily="34" charset="0"/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lnSpc>
                <a:spcPct val="110000"/>
              </a:lnSpc>
              <a:buFont typeface="Trebuchet MS" pitchFamily="34" charset="0"/>
              <a:buNone/>
            </a:pPr>
            <a:r>
              <a:rPr lang="de-AT" sz="2000" b="1" i="1" dirty="0" smtClean="0">
                <a:latin typeface="Verdana" pitchFamily="34" charset="0"/>
              </a:rPr>
              <a:t>Elio Zammuto</a:t>
            </a:r>
          </a:p>
          <a:p>
            <a:pPr eaLnBrk="1" hangingPunct="1">
              <a:lnSpc>
                <a:spcPct val="110000"/>
              </a:lnSpc>
              <a:buFont typeface="Trebuchet MS" pitchFamily="34" charset="0"/>
              <a:buNone/>
            </a:pPr>
            <a:r>
              <a:rPr lang="de-AT" sz="2000" b="1" i="1" dirty="0" smtClean="0">
                <a:latin typeface="Verdana" pitchFamily="34" charset="0"/>
              </a:rPr>
              <a:t>Seconded National Expert</a:t>
            </a:r>
          </a:p>
          <a:p>
            <a:pPr eaLnBrk="1" hangingPunct="1">
              <a:lnSpc>
                <a:spcPct val="110000"/>
              </a:lnSpc>
              <a:buFont typeface="Trebuchet MS" pitchFamily="34" charset="0"/>
              <a:buNone/>
            </a:pPr>
            <a:r>
              <a:rPr lang="de-AT" sz="2000" b="1" i="1" dirty="0" smtClean="0">
                <a:latin typeface="Verdana" pitchFamily="34" charset="0"/>
              </a:rPr>
              <a:t>Market Monitoring Department</a:t>
            </a:r>
            <a:endParaRPr lang="en-US" sz="2000" b="1" i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4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/>
          <p:cNvSpPr>
            <a:spLocks/>
          </p:cNvSpPr>
          <p:nvPr userDrawn="1"/>
        </p:nvSpPr>
        <p:spPr bwMode="auto">
          <a:xfrm>
            <a:off x="250825" y="765175"/>
            <a:ext cx="8447088" cy="5097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44500" indent="-444500" algn="ctr">
              <a:buClr>
                <a:srgbClr val="005BAB"/>
              </a:buClr>
              <a:buSzPct val="400000"/>
              <a:buFont typeface="Trebuchet MS" pitchFamily="34" charset="0"/>
              <a:buNone/>
              <a:defRPr/>
            </a:pPr>
            <a:endParaRPr lang="en-GB" sz="2800">
              <a:solidFill>
                <a:srgbClr val="000000"/>
              </a:solidFill>
              <a:ea typeface="+mn-ea"/>
            </a:endParaRPr>
          </a:p>
        </p:txBody>
      </p:sp>
      <p:pic>
        <p:nvPicPr>
          <p:cNvPr id="4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5627687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1475874" y="765175"/>
            <a:ext cx="61446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5BAB"/>
              </a:buClr>
              <a:buSzPct val="400000"/>
              <a:buFont typeface="Trebuchet MS" pitchFamily="34" charset="0"/>
              <a:buNone/>
              <a:defRPr/>
            </a:pPr>
            <a:r>
              <a:rPr lang="en-GB" sz="2800" b="1" dirty="0" smtClean="0">
                <a:solidFill>
                  <a:srgbClr val="00529B"/>
                </a:solidFill>
                <a:ea typeface="+mn-ea"/>
              </a:rPr>
              <a:t>Thank </a:t>
            </a:r>
            <a:r>
              <a:rPr lang="en-GB" sz="2800" b="1" dirty="0">
                <a:solidFill>
                  <a:srgbClr val="00529B"/>
                </a:solidFill>
                <a:ea typeface="+mn-ea"/>
              </a:rPr>
              <a:t>you for your </a:t>
            </a:r>
            <a:r>
              <a:rPr lang="en-GB" sz="2800" b="1" dirty="0" smtClean="0">
                <a:solidFill>
                  <a:srgbClr val="00529B"/>
                </a:solidFill>
                <a:ea typeface="+mn-ea"/>
              </a:rPr>
              <a:t>attention!</a:t>
            </a:r>
            <a:endParaRPr lang="en-GB" sz="2800" b="1" dirty="0">
              <a:solidFill>
                <a:srgbClr val="00529B"/>
              </a:solidFill>
              <a:ea typeface="+mn-ea"/>
            </a:endParaRPr>
          </a:p>
        </p:txBody>
      </p:sp>
      <p:sp>
        <p:nvSpPr>
          <p:cNvPr id="6" name="Segnaposto contenuto 3"/>
          <p:cNvSpPr txBox="1">
            <a:spLocks/>
          </p:cNvSpPr>
          <p:nvPr userDrawn="1"/>
        </p:nvSpPr>
        <p:spPr bwMode="auto">
          <a:xfrm>
            <a:off x="1692275" y="5640387"/>
            <a:ext cx="5565775" cy="74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005BAB"/>
              </a:buClr>
              <a:buSzPct val="400000"/>
              <a:buFont typeface="Trebuchet MS" pitchFamily="34" charset="0"/>
              <a:buNone/>
            </a:pPr>
            <a:r>
              <a:rPr lang="en-GB" sz="3200" b="1" dirty="0">
                <a:solidFill>
                  <a:srgbClr val="00529B"/>
                </a:solidFill>
              </a:rPr>
              <a:t>www.acer.europa.eu</a:t>
            </a:r>
          </a:p>
          <a:p>
            <a:pPr algn="ctr" eaLnBrk="1" hangingPunct="1">
              <a:buClr>
                <a:srgbClr val="005BAB"/>
              </a:buClr>
              <a:buSzPct val="400000"/>
              <a:buFont typeface="Trebuchet MS" pitchFamily="34" charset="0"/>
              <a:buNone/>
            </a:pPr>
            <a:endParaRPr lang="en-GB" sz="2800" dirty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60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 userDrawn="1"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9"/>
          <p:cNvSpPr txBox="1">
            <a:spLocks noChangeArrowheads="1"/>
          </p:cNvSpPr>
          <p:nvPr userDrawn="1"/>
        </p:nvSpPr>
        <p:spPr bwMode="auto">
          <a:xfrm>
            <a:off x="3276600" y="2060575"/>
            <a:ext cx="496728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630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76840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1660309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3511704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599097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3676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7839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</p:spPr>
        <p:txBody>
          <a:bodyPr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611560" y="1811338"/>
            <a:ext cx="3919537" cy="442595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800"/>
            </a:lvl1pPr>
            <a:lvl2pPr marL="998538" indent="-368300">
              <a:buFont typeface="Arial" pitchFamily="34" charset="0"/>
              <a:buChar char="•"/>
              <a:defRPr sz="2400"/>
            </a:lvl2pPr>
            <a:lvl3pPr marL="1406525" indent="-228600">
              <a:buFont typeface="Arial" pitchFamily="34" charset="0"/>
              <a:buChar char="•"/>
              <a:defRPr sz="2000"/>
            </a:lvl3pPr>
            <a:lvl4pPr marL="1814513" indent="-228600">
              <a:buFont typeface="Arial" pitchFamily="34" charset="0"/>
              <a:buChar char="•"/>
              <a:defRPr sz="1800"/>
            </a:lvl4pPr>
            <a:lvl5pPr marL="2222500" indent="-228600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788024" y="1811338"/>
            <a:ext cx="3921125" cy="442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2267744" y="0"/>
            <a:ext cx="6768752" cy="620688"/>
          </a:xfrm>
          <a:prstGeom prst="rect">
            <a:avLst/>
          </a:prstGeom>
        </p:spPr>
        <p:txBody>
          <a:bodyPr/>
          <a:lstStyle>
            <a:lvl1pPr>
              <a:defRPr sz="2000" b="1" i="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04781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 userDrawn="1"/>
        </p:nvSpPr>
        <p:spPr bwMode="auto">
          <a:xfrm>
            <a:off x="227013" y="6435725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7950" y="6381328"/>
            <a:ext cx="6264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cs typeface="Arial" charset="0"/>
              </a:rPr>
              <a:t> ACER, REMIT Workshop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73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07950" y="6381328"/>
            <a:ext cx="6264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cs typeface="Arial" charset="0"/>
              </a:rPr>
              <a:t> ACER, REMIT Workshop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50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950" y="6381328"/>
            <a:ext cx="6264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cs typeface="Arial" charset="0"/>
              </a:rPr>
              <a:t> ACER, REMIT Workshop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572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75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C8C6A3-19B7-4F7E-8504-1A02660DABC5}" type="slidenum">
              <a:rPr lang="de-DE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Rectangle 6"/>
          <p:cNvSpPr/>
          <p:nvPr userDrawn="1"/>
        </p:nvSpPr>
        <p:spPr>
          <a:xfrm>
            <a:off x="107950" y="6381328"/>
            <a:ext cx="6264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cs typeface="Arial" charset="0"/>
              </a:rPr>
              <a:t> ACER, REMIT Workshop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1226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267744" y="0"/>
            <a:ext cx="6840760" cy="620688"/>
          </a:xfrm>
          <a:prstGeom prst="rect">
            <a:avLst/>
          </a:prstGeom>
        </p:spPr>
        <p:txBody>
          <a:bodyPr/>
          <a:lstStyle>
            <a:lvl1pPr>
              <a:defRPr sz="2000" b="1" i="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22695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D25D44DA-D7CF-4EF8-B914-B4AFCB480BF0}" type="datetime1">
              <a:rPr lang="en-IE"/>
              <a:pPr>
                <a:defRPr/>
              </a:pPr>
              <a:t>26/11/2013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88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267744" y="0"/>
            <a:ext cx="6840760" cy="620688"/>
          </a:xfrm>
          <a:prstGeom prst="rect">
            <a:avLst/>
          </a:prstGeom>
        </p:spPr>
        <p:txBody>
          <a:bodyPr/>
          <a:lstStyle>
            <a:lvl1pPr>
              <a:defRPr sz="2000" b="1" i="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31438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33483510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60275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2904118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566814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1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4"/>
          <p:cNvSpPr txBox="1">
            <a:spLocks/>
          </p:cNvSpPr>
          <p:nvPr/>
        </p:nvSpPr>
        <p:spPr bwMode="gray">
          <a:xfrm>
            <a:off x="7937500" y="6435725"/>
            <a:ext cx="109899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rgbClr val="005BAB"/>
              </a:buClr>
              <a:buSzPct val="400000"/>
            </a:pPr>
            <a:fld id="{56E653E5-7D8A-494E-9C35-60EE47D84CA7}" type="slidenum">
              <a:rPr lang="en-GB" b="1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pPr algn="ctr" eaLnBrk="1" hangingPunct="1">
                <a:buClr>
                  <a:srgbClr val="005BAB"/>
                </a:buClr>
                <a:buSzPct val="400000"/>
              </a:pPr>
              <a:t>‹#›</a:t>
            </a:fld>
            <a:endParaRPr lang="en-GB" b="1" dirty="0">
              <a:solidFill>
                <a:schemeClr val="accent6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0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9" r:id="rId2"/>
    <p:sldLayoutId id="2147483692" r:id="rId3"/>
    <p:sldLayoutId id="2147483694" r:id="rId4"/>
    <p:sldLayoutId id="2147483712" r:id="rId5"/>
    <p:sldLayoutId id="2147483713" r:id="rId6"/>
    <p:sldLayoutId id="2147483714" r:id="rId7"/>
    <p:sldLayoutId id="2147483715" r:id="rId8"/>
    <p:sldLayoutId id="2147483718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muscl\AppData\Local\Microsoft\Windows\Temporary Internet Files\Content.IE5\GTVTTPZC\MP900438622[3]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58141" y="0"/>
            <a:ext cx="9223769" cy="6858000"/>
          </a:xfrm>
          <a:prstGeom prst="rect">
            <a:avLst/>
          </a:prstGeom>
        </p:spPr>
      </p:pic>
      <p:sp>
        <p:nvSpPr>
          <p:cNvPr id="6" name="Rectangle à coins arrondis 7"/>
          <p:cNvSpPr/>
          <p:nvPr/>
        </p:nvSpPr>
        <p:spPr>
          <a:xfrm>
            <a:off x="-36512" y="62068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r-BE">
              <a:solidFill>
                <a:srgbClr val="FFFFFF"/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5066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26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+mn-ea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 b="1">
              <a:solidFill>
                <a:srgbClr val="FFFFFF"/>
              </a:solidFill>
            </a:endParaRP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17737" y="0"/>
            <a:ext cx="6818759" cy="51061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BA1"/>
                </a:solidFill>
                <a:latin typeface="+mj-lt"/>
                <a:ea typeface="ＭＳ Ｐゴシック" pitchFamily="-108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Click to edit Master title style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7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3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-do-prod-ap/en/remit/Documents/REMIT%20ACER%20Guidance%203rd%20Edition_FINAL.pdf" TargetMode="External"/><Relationship Id="rId7" Type="http://schemas.openxmlformats.org/officeDocument/2006/relationships/hyperlink" Target="http://ec.europa.eu/energy/gas_electricity/markets/wholesale_en.htm" TargetMode="External"/><Relationship Id="rId2" Type="http://schemas.openxmlformats.org/officeDocument/2006/relationships/hyperlink" Target="http://s-do-prod-ap/Official_documents/Acts_of_the_Agency/Publication/REMIT%20Annual%20Report%202013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-do-prod-ap/en/remit/Pages/Old-default.aspx" TargetMode="External"/><Relationship Id="rId5" Type="http://schemas.openxmlformats.org/officeDocument/2006/relationships/hyperlink" Target="http://s-do-prod-ap/en/remit/REMITPilotProject/Pages/default.aspx" TargetMode="External"/><Relationship Id="rId4" Type="http://schemas.openxmlformats.org/officeDocument/2006/relationships/hyperlink" Target="http://s-do-prod-ap/en/remit/QandA/Pages/default.as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1340768"/>
            <a:ext cx="6084168" cy="864096"/>
          </a:xfrm>
        </p:spPr>
        <p:txBody>
          <a:bodyPr/>
          <a:lstStyle/>
          <a:p>
            <a:r>
              <a:rPr lang="en-US" sz="2400" b="1" dirty="0" smtClean="0"/>
              <a:t>REMIT</a:t>
            </a:r>
            <a:r>
              <a:rPr lang="sl-SI" sz="2400" b="1" dirty="0" smtClean="0"/>
              <a:t> in practice</a:t>
            </a:r>
            <a:r>
              <a:rPr lang="en-US" sz="2400" b="1" dirty="0" smtClean="0"/>
              <a:t>:</a:t>
            </a:r>
            <a:br>
              <a:rPr lang="en-US" sz="2400" b="1" dirty="0" smtClean="0"/>
            </a:br>
            <a:r>
              <a:rPr lang="en-US" sz="2400" b="1" dirty="0" smtClean="0"/>
              <a:t>data collection,</a:t>
            </a:r>
            <a:br>
              <a:rPr lang="en-US" sz="2400" b="1" dirty="0" smtClean="0"/>
            </a:br>
            <a:r>
              <a:rPr lang="en-US" sz="2400" b="1" dirty="0" smtClean="0"/>
              <a:t>market monitoring and</a:t>
            </a:r>
            <a:br>
              <a:rPr lang="en-US" sz="2400" b="1" dirty="0" smtClean="0"/>
            </a:br>
            <a:r>
              <a:rPr lang="en-US" sz="2400" b="1" dirty="0" smtClean="0"/>
              <a:t>stakeholder responsibilities</a:t>
            </a:r>
            <a:br>
              <a:rPr lang="en-US" sz="2400" b="1" dirty="0" smtClean="0"/>
            </a:br>
            <a:endParaRPr lang="en-GB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3861048"/>
            <a:ext cx="5760000" cy="1008112"/>
          </a:xfrm>
        </p:spPr>
        <p:txBody>
          <a:bodyPr/>
          <a:lstStyle/>
          <a:p>
            <a:r>
              <a:rPr lang="en-US" sz="2000" b="1" i="1" dirty="0" smtClean="0"/>
              <a:t>Erik Rakhou</a:t>
            </a:r>
          </a:p>
          <a:p>
            <a:r>
              <a:rPr lang="en-US" sz="2000" b="1" i="1" dirty="0" smtClean="0"/>
              <a:t>Seconded National expert,</a:t>
            </a:r>
          </a:p>
          <a:p>
            <a:r>
              <a:rPr lang="en-US" sz="2000" b="1" i="1" dirty="0" smtClean="0"/>
              <a:t>Market Monitoring Department</a:t>
            </a:r>
            <a:endParaRPr lang="en-GB" sz="2000" b="1" i="1" dirty="0"/>
          </a:p>
        </p:txBody>
      </p:sp>
      <p:sp>
        <p:nvSpPr>
          <p:cNvPr id="5" name="Rectangle 4"/>
          <p:cNvSpPr/>
          <p:nvPr/>
        </p:nvSpPr>
        <p:spPr>
          <a:xfrm>
            <a:off x="755576" y="545741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North-West European Regional Stakeholder group meeting</a:t>
            </a:r>
          </a:p>
          <a:p>
            <a:r>
              <a:rPr lang="sl-SI" sz="2000" b="1" dirty="0" smtClean="0">
                <a:solidFill>
                  <a:schemeClr val="bg1"/>
                </a:solidFill>
              </a:rPr>
              <a:t>SG GRI NW, </a:t>
            </a:r>
            <a:r>
              <a:rPr lang="de-DE" sz="2000" b="1" dirty="0" smtClean="0">
                <a:solidFill>
                  <a:schemeClr val="bg1"/>
                </a:solidFill>
              </a:rPr>
              <a:t>Stockholm,</a:t>
            </a:r>
            <a:r>
              <a:rPr lang="en-GB" sz="2000" b="1" dirty="0" smtClean="0">
                <a:solidFill>
                  <a:schemeClr val="bg1"/>
                </a:solidFill>
              </a:rPr>
              <a:t> 28 November 2013 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REMIT – how is relevant data collected.</a:t>
            </a:r>
          </a:p>
          <a:p>
            <a:pPr>
              <a:buNone/>
            </a:pPr>
            <a:r>
              <a:rPr lang="en-US" dirty="0" smtClean="0"/>
              <a:t>IT-approach explained.</a:t>
            </a:r>
          </a:p>
          <a:p>
            <a:pPr>
              <a:buNone/>
            </a:pPr>
            <a:r>
              <a:rPr lang="en-US" dirty="0" smtClean="0"/>
              <a:t>Pilot project introduced.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643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836712"/>
            <a:ext cx="714375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267744" y="72008"/>
            <a:ext cx="6840760" cy="620688"/>
          </a:xfrm>
        </p:spPr>
        <p:txBody>
          <a:bodyPr anchor="ctr"/>
          <a:lstStyle/>
          <a:p>
            <a:r>
              <a:rPr lang="en-US" sz="1400" dirty="0"/>
              <a:t>Transaction Reporting: 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en-US" sz="1800" dirty="0" smtClean="0"/>
              <a:t>data sourcing from </a:t>
            </a:r>
            <a:r>
              <a:rPr lang="sl-SI" sz="1800" dirty="0" smtClean="0"/>
              <a:t>multiple </a:t>
            </a:r>
            <a:r>
              <a:rPr lang="en-US" sz="1800" dirty="0" smtClean="0"/>
              <a:t>sources, 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en-US" sz="1800" dirty="0" smtClean="0"/>
              <a:t>focus at </a:t>
            </a:r>
            <a:r>
              <a:rPr lang="sl-SI" sz="1800" dirty="0" smtClean="0"/>
              <a:t>holistic view without</a:t>
            </a:r>
            <a:r>
              <a:rPr lang="en-US" sz="1800" dirty="0" smtClean="0"/>
              <a:t> double reporting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51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5496" y="1237393"/>
            <a:ext cx="4086965" cy="4423855"/>
          </a:xfrm>
        </p:spPr>
        <p:txBody>
          <a:bodyPr/>
          <a:lstStyle/>
          <a:p>
            <a:pPr marL="266700" indent="-266700"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sz="1600" b="1" dirty="0"/>
              <a:t>Goal: </a:t>
            </a:r>
          </a:p>
          <a:p>
            <a:pPr marL="542925" lvl="1" indent="-180975">
              <a:buClrTx/>
              <a:buFont typeface="Arial" panose="020B0604020202020204" pitchFamily="34" charset="0"/>
              <a:buChar char="•"/>
            </a:pPr>
            <a:r>
              <a:rPr lang="en-US" sz="1600" dirty="0"/>
              <a:t>prepare for ‘2014</a:t>
            </a:r>
            <a:r>
              <a:rPr lang="en-US" sz="1600" dirty="0" smtClean="0"/>
              <a:t>’, minimalistic and very basic trial, proof of concept ARIS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66700" indent="-266700"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sz="1600" b="1" dirty="0"/>
              <a:t>Scope:</a:t>
            </a:r>
          </a:p>
          <a:p>
            <a:pPr marL="542925" lvl="1" indent="-180975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/>
              <a:t>Market Monitoring (focus on special software testing) </a:t>
            </a:r>
          </a:p>
          <a:p>
            <a:pPr marL="542925" lvl="1" indent="-180975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/>
              <a:t>Data collecting </a:t>
            </a:r>
          </a:p>
          <a:p>
            <a:pPr marL="542925" lvl="1" indent="-180975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/>
              <a:t>Illustrative key parties (PXs, Broker(s) and/or RRMs, TSO and/or ENTSO, energy companies for non-standard)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66700" indent="-266700"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sz="1600" b="1" dirty="0"/>
              <a:t>Timing/steps:</a:t>
            </a:r>
          </a:p>
          <a:p>
            <a:pPr marL="542925" lvl="1" indent="-180975">
              <a:buClrTx/>
              <a:buFont typeface="Arial" panose="020B0604020202020204" pitchFamily="34" charset="0"/>
              <a:buChar char="•"/>
            </a:pPr>
            <a:r>
              <a:rPr lang="en-US" sz="1600" dirty="0"/>
              <a:t>Q2 – Q4 2013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9287" y="1181148"/>
            <a:ext cx="4744581" cy="11430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Example of pilot ‘homework’,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outlined on 11 July 2013 kick-off: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69" y="1741449"/>
            <a:ext cx="4808334" cy="3559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5999" y="107340"/>
            <a:ext cx="6716803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 prepare for data collection pilot was launched</a:t>
            </a:r>
          </a:p>
        </p:txBody>
      </p:sp>
    </p:spTree>
    <p:extLst>
      <p:ext uri="{BB962C8B-B14F-4D97-AF65-F5344CB8AC3E}">
        <p14:creationId xmlns:p14="http://schemas.microsoft.com/office/powerpoint/2010/main" val="22565155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1" y="2636912"/>
            <a:ext cx="5135056" cy="362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3277159" cy="30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151999" y="50562"/>
            <a:ext cx="8994227" cy="1143000"/>
          </a:xfrm>
        </p:spPr>
        <p:txBody>
          <a:bodyPr/>
          <a:lstStyle/>
          <a:p>
            <a:r>
              <a:rPr lang="en-US" sz="2600" dirty="0" smtClean="0">
                <a:solidFill>
                  <a:schemeClr val="bg1"/>
                </a:solidFill>
              </a:rPr>
              <a:t>Initial lessons learned 1</a:t>
            </a:r>
            <a:r>
              <a:rPr lang="en-US" sz="2600" baseline="30000" dirty="0" smtClean="0">
                <a:solidFill>
                  <a:schemeClr val="bg1"/>
                </a:solidFill>
              </a:rPr>
              <a:t>st</a:t>
            </a:r>
            <a:r>
              <a:rPr lang="en-US" sz="2600" dirty="0" smtClean="0">
                <a:solidFill>
                  <a:schemeClr val="bg1"/>
                </a:solidFill>
              </a:rPr>
              <a:t> phase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60131" y="818456"/>
            <a:ext cx="8883869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ＭＳ Ｐゴシック" pitchFamily="-108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303219" y="2853559"/>
            <a:ext cx="482726" cy="1489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0859" y="82763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SzPct val="100000"/>
            </a:pPr>
            <a:r>
              <a:rPr lang="en-GB" b="1" dirty="0"/>
              <a:t>Data </a:t>
            </a:r>
            <a:r>
              <a:rPr lang="en-GB" b="1" dirty="0" smtClean="0"/>
              <a:t>delivery proved challenging, yet possible with substantial efforts for a number of participants.</a:t>
            </a:r>
          </a:p>
          <a:p>
            <a:pPr>
              <a:spcAft>
                <a:spcPts val="1200"/>
              </a:spcAft>
              <a:buSzPct val="100000"/>
            </a:pPr>
            <a:r>
              <a:rPr lang="en-GB" b="1" dirty="0" smtClean="0"/>
              <a:t>Data validation </a:t>
            </a:r>
            <a:r>
              <a:rPr lang="en-GB" b="1" dirty="0"/>
              <a:t>importance </a:t>
            </a:r>
            <a:r>
              <a:rPr lang="en-GB" b="1" dirty="0" smtClean="0"/>
              <a:t>was underlined, next to complexities </a:t>
            </a:r>
            <a:r>
              <a:rPr lang="en-GB" b="1" dirty="0"/>
              <a:t>of preparing data and </a:t>
            </a:r>
            <a:r>
              <a:rPr lang="en-GB" b="1" dirty="0" smtClean="0"/>
              <a:t>submission. Final evaluation is </a:t>
            </a:r>
            <a:r>
              <a:rPr lang="en-GB" b="1" dirty="0" err="1" smtClean="0"/>
              <a:t>ongoing</a:t>
            </a:r>
            <a:r>
              <a:rPr lang="en-GB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65831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042191"/>
            <a:ext cx="9036496" cy="5262686"/>
          </a:xfrm>
        </p:spPr>
        <p:txBody>
          <a:bodyPr/>
          <a:lstStyle/>
          <a:p>
            <a:pPr marL="0" lvl="0" indent="0">
              <a:buNone/>
            </a:pP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pilot </a:t>
            </a:r>
            <a:r>
              <a:rPr lang="en-US" sz="1600" dirty="0"/>
              <a:t>phase </a:t>
            </a:r>
            <a:r>
              <a:rPr lang="en-US" sz="1600" dirty="0" smtClean="0"/>
              <a:t>was kicked-off 25 November with some of the existing pilot participants and </a:t>
            </a:r>
            <a:r>
              <a:rPr lang="en-US" sz="1600" u="sng" dirty="0"/>
              <a:t>5</a:t>
            </a:r>
            <a:r>
              <a:rPr lang="en-US" sz="1600" u="sng" dirty="0" smtClean="0"/>
              <a:t> additional new participants applied by 22 November 2013. </a:t>
            </a:r>
          </a:p>
          <a:p>
            <a:pPr marL="630238" lvl="1" indent="0">
              <a:buNone/>
            </a:pPr>
            <a:endParaRPr lang="en-US" sz="1600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phase </a:t>
            </a:r>
            <a:r>
              <a:rPr lang="en-US" sz="1600" dirty="0"/>
              <a:t>will precede the ‘go-live’ </a:t>
            </a:r>
            <a:r>
              <a:rPr lang="en-US" sz="1600" dirty="0" smtClean="0"/>
              <a:t>phase.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phase </a:t>
            </a:r>
            <a:r>
              <a:rPr lang="en-US" sz="1600" dirty="0"/>
              <a:t>is planned </a:t>
            </a:r>
            <a:r>
              <a:rPr lang="en-US" sz="1600" dirty="0" smtClean="0"/>
              <a:t>to further enhance ARIS development and to </a:t>
            </a:r>
            <a:r>
              <a:rPr lang="en-US" sz="1600" dirty="0"/>
              <a:t>result in </a:t>
            </a:r>
            <a:r>
              <a:rPr lang="en-US" sz="1600" dirty="0" smtClean="0"/>
              <a:t>consistently </a:t>
            </a:r>
            <a:r>
              <a:rPr lang="en-US" sz="1600" dirty="0" err="1" smtClean="0"/>
              <a:t>anonymised</a:t>
            </a:r>
            <a:r>
              <a:rPr lang="en-US" sz="1600" dirty="0" smtClean="0"/>
              <a:t> data </a:t>
            </a:r>
            <a:r>
              <a:rPr lang="en-US" sz="1600" dirty="0"/>
              <a:t>delivery of 2012 &amp; 2013 </a:t>
            </a:r>
            <a:r>
              <a:rPr lang="en-US" sz="1600" dirty="0" smtClean="0"/>
              <a:t>data by pilot parties in accordance with specified by ACER formats.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600" dirty="0" smtClean="0"/>
              <a:t>ARIS prototype data collection interface will be continuously open and updated during the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phase.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600" dirty="0" smtClean="0"/>
              <a:t>Evaluation </a:t>
            </a:r>
            <a:r>
              <a:rPr lang="en-US" sz="1600" dirty="0"/>
              <a:t>&amp; next steps </a:t>
            </a:r>
            <a:r>
              <a:rPr lang="en-US" sz="1600" dirty="0" smtClean="0"/>
              <a:t>are planned for </a:t>
            </a:r>
            <a:r>
              <a:rPr lang="en-US" sz="1600" dirty="0" smtClean="0"/>
              <a:t>April </a:t>
            </a:r>
            <a:r>
              <a:rPr lang="en-US" sz="1600" dirty="0"/>
              <a:t>2014. </a:t>
            </a:r>
            <a:endParaRPr lang="en-US" sz="1600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630238" lvl="1" indent="0">
              <a:buNone/>
            </a:pPr>
            <a:endParaRPr lang="en-US" sz="1200" dirty="0"/>
          </a:p>
          <a:p>
            <a:pPr marL="630238" lvl="1" indent="0">
              <a:buNone/>
            </a:pPr>
            <a:endParaRPr lang="en-US" sz="1200" dirty="0" smtClean="0"/>
          </a:p>
          <a:p>
            <a:pPr marL="630238" lvl="1" indent="0">
              <a:buNone/>
            </a:pPr>
            <a:endParaRPr lang="en-US" sz="1200" dirty="0" smtClean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696940"/>
            <a:ext cx="9144000" cy="421702"/>
          </a:xfrm>
        </p:spPr>
        <p:txBody>
          <a:bodyPr/>
          <a:lstStyle/>
          <a:p>
            <a:r>
              <a:rPr lang="en-GB" sz="1800" dirty="0" smtClean="0">
                <a:solidFill>
                  <a:schemeClr val="tx1"/>
                </a:solidFill>
              </a:rPr>
              <a:t>The 2</a:t>
            </a:r>
            <a:r>
              <a:rPr lang="en-GB" sz="1800" baseline="30000" dirty="0" smtClean="0">
                <a:solidFill>
                  <a:schemeClr val="tx1"/>
                </a:solidFill>
              </a:rPr>
              <a:t>nd</a:t>
            </a:r>
            <a:r>
              <a:rPr lang="en-GB" sz="1800" dirty="0" smtClean="0">
                <a:solidFill>
                  <a:schemeClr val="tx1"/>
                </a:solidFill>
              </a:rPr>
              <a:t> phase ‘ARIS Operational prototype’ started.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63196" y="78830"/>
            <a:ext cx="6880803" cy="54185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Data collection and IT system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preparation continues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907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REMIT – market monitoring approach.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2929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-27384"/>
            <a:ext cx="6840760" cy="620688"/>
          </a:xfrm>
        </p:spPr>
        <p:txBody>
          <a:bodyPr/>
          <a:lstStyle/>
          <a:p>
            <a:r>
              <a:rPr lang="en-US" sz="1600" dirty="0" smtClean="0"/>
              <a:t>EU market monitoring provides for close co-operation between ACER and NRAs. Other relevant authorities</a:t>
            </a:r>
            <a:r>
              <a:rPr lang="sl-SI" sz="1600" dirty="0" smtClean="0"/>
              <a:t> –</a:t>
            </a:r>
            <a:br>
              <a:rPr lang="sl-SI" sz="1600" dirty="0" smtClean="0"/>
            </a:br>
            <a:r>
              <a:rPr lang="sl-SI" sz="1600" dirty="0" smtClean="0"/>
              <a:t>such as FMAs -</a:t>
            </a:r>
            <a:r>
              <a:rPr lang="en-US" sz="1600" dirty="0" smtClean="0"/>
              <a:t> may need to be involved or informed.</a:t>
            </a:r>
            <a:endParaRPr lang="nl-NL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143000"/>
            <a:ext cx="70770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021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monitoring and </a:t>
            </a:r>
            <a:r>
              <a:rPr lang="en-US" dirty="0" smtClean="0"/>
              <a:t>enforcement </a:t>
            </a:r>
            <a:br>
              <a:rPr lang="en-US" dirty="0" smtClean="0"/>
            </a:br>
            <a:r>
              <a:rPr lang="en-US" dirty="0" smtClean="0"/>
              <a:t>workflow further explained.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844824"/>
            <a:ext cx="75628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93" y="908720"/>
            <a:ext cx="4214614" cy="145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018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e-DE" b="1" dirty="0" err="1" smtClean="0">
                <a:solidFill>
                  <a:schemeClr val="bg1"/>
                </a:solidFill>
              </a:rPr>
              <a:t>How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does</a:t>
            </a:r>
            <a:r>
              <a:rPr lang="de-DE" b="1" dirty="0" smtClean="0">
                <a:solidFill>
                  <a:schemeClr val="bg1"/>
                </a:solidFill>
              </a:rPr>
              <a:t> Monitoring </a:t>
            </a:r>
            <a:r>
              <a:rPr lang="de-DE" b="1" dirty="0" err="1" smtClean="0">
                <a:solidFill>
                  <a:schemeClr val="bg1"/>
                </a:solidFill>
              </a:rPr>
              <a:t>at</a:t>
            </a:r>
            <a:r>
              <a:rPr lang="de-DE" b="1" dirty="0" smtClean="0">
                <a:solidFill>
                  <a:schemeClr val="bg1"/>
                </a:solidFill>
              </a:rPr>
              <a:t> EU-level </a:t>
            </a:r>
            <a:r>
              <a:rPr lang="de-DE" b="1" dirty="0" err="1" smtClean="0">
                <a:solidFill>
                  <a:schemeClr val="bg1"/>
                </a:solidFill>
              </a:rPr>
              <a:t>work</a:t>
            </a:r>
            <a:r>
              <a:rPr lang="de-DE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11188" y="1597115"/>
            <a:ext cx="2306637" cy="128111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Data </a:t>
            </a:r>
            <a:r>
              <a:rPr lang="en-GB" sz="1600" dirty="0">
                <a:solidFill>
                  <a:schemeClr val="bg1"/>
                </a:solidFill>
              </a:rPr>
              <a:t>Acquisition</a:t>
            </a:r>
          </a:p>
          <a:p>
            <a:pPr algn="ctr"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Trade Data</a:t>
            </a:r>
          </a:p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Fundamental Data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18225" y="4462552"/>
            <a:ext cx="2406650" cy="127070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6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/>
            <a:endParaRPr lang="en-US" sz="16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ea typeface="ＭＳ Ｐゴシック" pitchFamily="34" charset="-128"/>
              </a:rPr>
              <a:t>Preliminary </a:t>
            </a:r>
            <a:r>
              <a:rPr lang="en-US" sz="1600" dirty="0">
                <a:solidFill>
                  <a:schemeClr val="bg1"/>
                </a:solidFill>
                <a:ea typeface="ＭＳ Ｐゴシック" pitchFamily="34" charset="-128"/>
              </a:rPr>
              <a:t>analysis of </a:t>
            </a:r>
            <a:r>
              <a:rPr lang="ja-JP" altLang="en-US" sz="1600" dirty="0">
                <a:solidFill>
                  <a:schemeClr val="bg1"/>
                </a:solidFill>
                <a:ea typeface="ＭＳ Ｐゴシック" pitchFamily="34" charset="-128"/>
              </a:rPr>
              <a:t>“</a:t>
            </a:r>
            <a:r>
              <a:rPr lang="en-US" altLang="ja-JP" sz="1600" dirty="0">
                <a:solidFill>
                  <a:schemeClr val="bg1"/>
                </a:solidFill>
                <a:ea typeface="ＭＳ Ｐゴシック" pitchFamily="34" charset="-128"/>
              </a:rPr>
              <a:t>Anomalous Events</a:t>
            </a:r>
            <a:r>
              <a:rPr lang="ja-JP" altLang="en-US" sz="1600" dirty="0">
                <a:solidFill>
                  <a:schemeClr val="bg1"/>
                </a:solidFill>
                <a:ea typeface="ＭＳ Ｐゴシック" pitchFamily="34" charset="-128"/>
              </a:rPr>
              <a:t>”</a:t>
            </a:r>
            <a:endParaRPr lang="en-US" sz="1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118225" y="3017927"/>
            <a:ext cx="2406650" cy="8858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>
                <a:solidFill>
                  <a:schemeClr val="bg1"/>
                </a:solidFill>
                <a:ea typeface="ＭＳ Ｐゴシック" pitchFamily="34" charset="-128"/>
              </a:rPr>
              <a:t>Notification of </a:t>
            </a:r>
            <a:r>
              <a:rPr lang="ja-JP" altLang="en-US" sz="1600">
                <a:solidFill>
                  <a:schemeClr val="bg1"/>
                </a:solidFill>
                <a:ea typeface="ＭＳ Ｐゴシック" pitchFamily="34" charset="-128"/>
              </a:rPr>
              <a:t>“</a:t>
            </a:r>
            <a:r>
              <a:rPr lang="en-US" altLang="ja-JP" sz="1600">
                <a:solidFill>
                  <a:schemeClr val="bg1"/>
                </a:solidFill>
                <a:ea typeface="ＭＳ Ｐゴシック" pitchFamily="34" charset="-128"/>
              </a:rPr>
              <a:t>Suspicious Events</a:t>
            </a:r>
            <a:r>
              <a:rPr lang="ja-JP" altLang="en-US" sz="1600">
                <a:solidFill>
                  <a:schemeClr val="bg1"/>
                </a:solidFill>
                <a:ea typeface="ＭＳ Ｐゴシック" pitchFamily="34" charset="-128"/>
              </a:rPr>
              <a:t>”</a:t>
            </a:r>
            <a:r>
              <a:rPr lang="en-US" altLang="ja-JP" sz="1600">
                <a:solidFill>
                  <a:schemeClr val="bg1"/>
                </a:solidFill>
                <a:ea typeface="ＭＳ Ｐゴシック" pitchFamily="34" charset="-128"/>
              </a:rPr>
              <a:t> to NRA(s)</a:t>
            </a:r>
            <a:endParaRPr lang="en-US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118225" y="1597115"/>
            <a:ext cx="2406650" cy="8651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</a:rPr>
              <a:t>Coordination of NRAs (if needed)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249613" y="2702015"/>
            <a:ext cx="2533650" cy="16383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>
                <a:solidFill>
                  <a:schemeClr val="bg1"/>
                </a:solidFill>
                <a:ea typeface="ＭＳ Ｐゴシック" pitchFamily="34" charset="-128"/>
              </a:rPr>
              <a:t>Automatic Screening</a:t>
            </a:r>
            <a:br>
              <a:rPr lang="en-US" sz="160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1600">
                <a:solidFill>
                  <a:schemeClr val="bg1"/>
                </a:solidFill>
                <a:ea typeface="ＭＳ Ｐゴシック" pitchFamily="34" charset="-128"/>
              </a:rPr>
              <a:t>to identify </a:t>
            </a:r>
            <a:r>
              <a:rPr lang="ja-JP" altLang="en-US" sz="1600">
                <a:solidFill>
                  <a:schemeClr val="bg1"/>
                </a:solidFill>
                <a:ea typeface="ＭＳ Ｐゴシック" pitchFamily="34" charset="-128"/>
              </a:rPr>
              <a:t>“</a:t>
            </a:r>
            <a:r>
              <a:rPr lang="en-US" altLang="ja-JP" sz="1600">
                <a:solidFill>
                  <a:schemeClr val="bg1"/>
                </a:solidFill>
                <a:ea typeface="ＭＳ Ｐゴシック" pitchFamily="34" charset="-128"/>
              </a:rPr>
              <a:t>Anomalous Events</a:t>
            </a:r>
            <a:r>
              <a:rPr lang="ja-JP" altLang="en-US" sz="1600">
                <a:solidFill>
                  <a:schemeClr val="bg1"/>
                </a:solidFill>
                <a:ea typeface="ＭＳ Ｐゴシック" pitchFamily="34" charset="-128"/>
              </a:rPr>
              <a:t>”</a:t>
            </a:r>
            <a:r>
              <a:rPr lang="en-US" altLang="ja-JP" sz="160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endParaRPr lang="en-US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1188" y="4353015"/>
            <a:ext cx="2306637" cy="12795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>
                <a:solidFill>
                  <a:schemeClr val="bg1"/>
                </a:solidFill>
                <a:ea typeface="ＭＳ Ｐゴシック" pitchFamily="34" charset="-128"/>
              </a:rPr>
              <a:t>Monitoring Methodology:</a:t>
            </a:r>
            <a:br>
              <a:rPr lang="en-US" sz="160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ja-JP" altLang="en-US" sz="1600">
                <a:solidFill>
                  <a:schemeClr val="bg1"/>
                </a:solidFill>
                <a:ea typeface="ＭＳ Ｐゴシック" pitchFamily="34" charset="-128"/>
              </a:rPr>
              <a:t>“</a:t>
            </a:r>
            <a:r>
              <a:rPr lang="en-US" altLang="ja-JP" sz="1600">
                <a:solidFill>
                  <a:schemeClr val="bg1"/>
                </a:solidFill>
                <a:ea typeface="ＭＳ Ｐゴシック" pitchFamily="34" charset="-128"/>
              </a:rPr>
              <a:t>Anomalous Events</a:t>
            </a:r>
            <a:r>
              <a:rPr lang="ja-JP" altLang="en-US" sz="1600">
                <a:solidFill>
                  <a:schemeClr val="bg1"/>
                </a:solidFill>
                <a:ea typeface="ＭＳ Ｐゴシック" pitchFamily="34" charset="-128"/>
              </a:rPr>
              <a:t>”</a:t>
            </a:r>
            <a:r>
              <a:rPr lang="en-US" altLang="ja-JP" sz="1600">
                <a:solidFill>
                  <a:schemeClr val="bg1"/>
                </a:solidFill>
                <a:ea typeface="ＭＳ Ｐゴシック" pitchFamily="34" charset="-128"/>
              </a:rPr>
              <a:t> definition</a:t>
            </a:r>
            <a:endParaRPr lang="en-US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" name="Bent Arrow 2"/>
          <p:cNvSpPr/>
          <p:nvPr/>
        </p:nvSpPr>
        <p:spPr>
          <a:xfrm>
            <a:off x="1631950" y="3614827"/>
            <a:ext cx="1533525" cy="577850"/>
          </a:xfrm>
          <a:prstGeom prst="bentArrow">
            <a:avLst>
              <a:gd name="adj1" fmla="val 25000"/>
              <a:gd name="adj2" fmla="val 21349"/>
              <a:gd name="adj3" fmla="val 25000"/>
              <a:gd name="adj4" fmla="val 8993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Bent Arrow 44"/>
          <p:cNvSpPr/>
          <p:nvPr/>
        </p:nvSpPr>
        <p:spPr>
          <a:xfrm flipV="1">
            <a:off x="1631950" y="3017927"/>
            <a:ext cx="1533525" cy="585788"/>
          </a:xfrm>
          <a:prstGeom prst="bentArrow">
            <a:avLst>
              <a:gd name="adj1" fmla="val 25000"/>
              <a:gd name="adj2" fmla="val 21349"/>
              <a:gd name="adj3" fmla="val 25000"/>
              <a:gd name="adj4" fmla="val 8993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Bent Arrow 47"/>
          <p:cNvSpPr/>
          <p:nvPr/>
        </p:nvSpPr>
        <p:spPr>
          <a:xfrm flipV="1">
            <a:off x="4371975" y="4462552"/>
            <a:ext cx="1533525" cy="579438"/>
          </a:xfrm>
          <a:prstGeom prst="bentArrow">
            <a:avLst>
              <a:gd name="adj1" fmla="val 25000"/>
              <a:gd name="adj2" fmla="val 21349"/>
              <a:gd name="adj3" fmla="val 25000"/>
              <a:gd name="adj4" fmla="val 8993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7167563" y="3968840"/>
            <a:ext cx="307975" cy="384175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Left Arrow 9"/>
          <p:cNvSpPr/>
          <p:nvPr/>
        </p:nvSpPr>
        <p:spPr>
          <a:xfrm>
            <a:off x="3052763" y="5053102"/>
            <a:ext cx="2852737" cy="579438"/>
          </a:xfrm>
          <a:prstGeom prst="leftArrow">
            <a:avLst/>
          </a:prstGeom>
          <a:solidFill>
            <a:schemeClr val="bg2">
              <a:lumMod val="7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427510" y="1563777"/>
            <a:ext cx="66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8133" y="4479503"/>
            <a:ext cx="70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3880" y="2718246"/>
            <a:ext cx="79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7164288" y="2564904"/>
            <a:ext cx="307975" cy="384175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496" y="69269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ACER‘s approach to market monitoring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620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overview, </a:t>
            </a:r>
            <a:br>
              <a:rPr lang="en-US" dirty="0" smtClean="0"/>
            </a:br>
            <a:r>
              <a:rPr lang="en-US" dirty="0" smtClean="0"/>
              <a:t>as published in annual REMIT report 2012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3013"/>
            <a:ext cx="73152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69437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498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Disclaimer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395536" y="1268759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 smtClean="0"/>
          </a:p>
          <a:p>
            <a:r>
              <a:rPr lang="en-IE" sz="2000" dirty="0"/>
              <a:t>The information and views set out in this </a:t>
            </a:r>
            <a:r>
              <a:rPr lang="en-IE" sz="2000" dirty="0" smtClean="0"/>
              <a:t>presentation </a:t>
            </a:r>
            <a:r>
              <a:rPr lang="en-IE" sz="2000" dirty="0"/>
              <a:t>are those of </a:t>
            </a:r>
            <a:r>
              <a:rPr lang="en-IE" sz="2000" dirty="0" smtClean="0"/>
              <a:t>the speaker and </a:t>
            </a:r>
            <a:r>
              <a:rPr lang="en-IE" sz="2000" dirty="0"/>
              <a:t>do not reflect the official position of the Agency for the Cooperation of Energy </a:t>
            </a:r>
            <a:r>
              <a:rPr lang="en-IE" sz="2000" dirty="0" smtClean="0"/>
              <a:t>Regulators (ACER), </a:t>
            </a:r>
            <a:r>
              <a:rPr lang="en-IE" sz="2000" dirty="0"/>
              <a:t>unless expressly stated otherwise in written. </a:t>
            </a:r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This presentation is provided for information only and does </a:t>
            </a:r>
            <a:r>
              <a:rPr lang="en-GB" sz="2000" dirty="0"/>
              <a:t>not constitute formal guidance from </a:t>
            </a:r>
            <a:r>
              <a:rPr lang="en-GB" sz="2000" dirty="0" smtClean="0"/>
              <a:t>ACER.</a:t>
            </a:r>
          </a:p>
          <a:p>
            <a:endParaRPr lang="en-US" sz="2000" b="1" dirty="0"/>
          </a:p>
          <a:p>
            <a:r>
              <a:rPr lang="en-US" sz="2000" dirty="0" smtClean="0"/>
              <a:t>Market participants, where necessary, should </a:t>
            </a:r>
            <a:r>
              <a:rPr lang="en-US" sz="2000" dirty="0"/>
              <a:t>seek legal advice </a:t>
            </a:r>
            <a:r>
              <a:rPr lang="en-US" sz="2000" dirty="0" smtClean="0"/>
              <a:t>on their legal position.</a:t>
            </a:r>
            <a:endParaRPr lang="en-GB" sz="2000" dirty="0" smtClean="0"/>
          </a:p>
          <a:p>
            <a:endParaRPr lang="en-US" sz="2000" dirty="0" smtClean="0"/>
          </a:p>
          <a:p>
            <a:r>
              <a:rPr lang="en-GB" sz="2000" dirty="0" smtClean="0"/>
              <a:t> </a:t>
            </a:r>
            <a:endParaRPr lang="en-US" sz="2000" dirty="0"/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17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PPAT obligations (article 15 REMIT)</a:t>
            </a:r>
            <a:endParaRPr lang="nl-NL" dirty="0"/>
          </a:p>
        </p:txBody>
      </p:sp>
      <p:sp>
        <p:nvSpPr>
          <p:cNvPr id="3" name="Rounded Rectangle 5"/>
          <p:cNvSpPr/>
          <p:nvPr/>
        </p:nvSpPr>
        <p:spPr>
          <a:xfrm>
            <a:off x="3569494" y="2320131"/>
            <a:ext cx="2005012" cy="2217738"/>
          </a:xfrm>
          <a:prstGeom prst="roundRect">
            <a:avLst/>
          </a:prstGeom>
          <a:solidFill>
            <a:srgbClr val="307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/>
              <a:t>Persons professionally arranging transactions</a:t>
            </a:r>
          </a:p>
          <a:p>
            <a:pPr algn="ctr">
              <a:defRPr/>
            </a:pPr>
            <a:r>
              <a:rPr lang="en-US" sz="1400" b="1" dirty="0"/>
              <a:t>(PPATs)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1400" dirty="0"/>
              <a:t>shall monitor </a:t>
            </a:r>
            <a:r>
              <a:rPr lang="en-US" sz="1400" dirty="0" smtClean="0"/>
              <a:t>markets and report suspicious transactions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2410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REMIT – stakeholder responsibilities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4597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parties need to register – </a:t>
            </a:r>
            <a:br>
              <a:rPr lang="en-US" dirty="0" smtClean="0"/>
            </a:br>
            <a:r>
              <a:rPr lang="en-US" dirty="0" smtClean="0"/>
              <a:t>expectedly from 1H 2014 onwards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942975"/>
            <a:ext cx="67341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667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 txBox="1">
            <a:spLocks/>
          </p:cNvSpPr>
          <p:nvPr/>
        </p:nvSpPr>
        <p:spPr bwMode="auto">
          <a:xfrm>
            <a:off x="138113" y="808931"/>
            <a:ext cx="4721919" cy="456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600" dirty="0"/>
              <a:t>Non-binding </a:t>
            </a:r>
          </a:p>
          <a:p>
            <a:pPr>
              <a:buClr>
                <a:srgbClr val="307098"/>
              </a:buClr>
              <a:buSzPct val="400000"/>
              <a:buFont typeface="Trebuchet MS" pitchFamily="34" charset="0"/>
              <a:buChar char="."/>
            </a:pPr>
            <a:endParaRPr lang="en-US" altLang="en-US" sz="1600" dirty="0"/>
          </a:p>
          <a:p>
            <a:pPr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600" dirty="0"/>
              <a:t>Directed to NRAs to ensure the required coordination and consistency in their monitoring activities under REMIT </a:t>
            </a:r>
          </a:p>
          <a:p>
            <a:pPr>
              <a:buClr>
                <a:srgbClr val="307098"/>
              </a:buClr>
              <a:buSzPct val="400000"/>
              <a:buFont typeface="Trebuchet MS" pitchFamily="34" charset="0"/>
              <a:buChar char="."/>
            </a:pPr>
            <a:endParaRPr lang="en-US" altLang="en-US" sz="1600" dirty="0"/>
          </a:p>
          <a:p>
            <a:pPr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600" dirty="0"/>
              <a:t>Made public for transparency purposes only</a:t>
            </a:r>
          </a:p>
          <a:p>
            <a:pPr>
              <a:buClr>
                <a:srgbClr val="307098"/>
              </a:buClr>
              <a:buSzPct val="400000"/>
              <a:buFont typeface="Trebuchet MS" pitchFamily="34" charset="0"/>
              <a:buChar char="."/>
            </a:pPr>
            <a:endParaRPr lang="en-US" altLang="en-US" sz="1600" dirty="0"/>
          </a:p>
          <a:p>
            <a:pPr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600" dirty="0"/>
              <a:t>Updated from time to time to reflect changing market conditions and the experience gained by the Agency and NRAs in the implementation of REMIT</a:t>
            </a:r>
          </a:p>
          <a:p>
            <a:pPr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600" dirty="0"/>
              <a:t>1st edition published in December 2011, 2nd edition published in October 2012</a:t>
            </a:r>
          </a:p>
          <a:p>
            <a:pPr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600" dirty="0"/>
              <a:t>3rd edition was published </a:t>
            </a:r>
            <a:r>
              <a:rPr lang="sl-SI" altLang="en-US" sz="1600" dirty="0" smtClean="0"/>
              <a:t>in </a:t>
            </a:r>
            <a:r>
              <a:rPr lang="en-US" altLang="en-US" sz="1600" dirty="0" smtClean="0"/>
              <a:t>October </a:t>
            </a:r>
            <a:r>
              <a:rPr lang="en-US" altLang="en-US" sz="1600" dirty="0"/>
              <a:t>2013</a:t>
            </a:r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2273300" y="-1588"/>
            <a:ext cx="6870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 dirty="0" smtClean="0">
                <a:solidFill>
                  <a:schemeClr val="bg1"/>
                </a:solidFill>
              </a:rPr>
              <a:t>ACER’s Guidance contains non-binding  explanation on key REMIT provisions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49" y="1196752"/>
            <a:ext cx="3475701" cy="44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232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2273300" y="-1588"/>
            <a:ext cx="6870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chemeClr val="bg1"/>
                </a:solidFill>
              </a:rPr>
              <a:t>3</a:t>
            </a:r>
            <a:r>
              <a:rPr lang="en-US" altLang="en-US" b="1" baseline="30000" dirty="0" smtClean="0">
                <a:solidFill>
                  <a:schemeClr val="bg1"/>
                </a:solidFill>
              </a:rPr>
              <a:t>rd</a:t>
            </a:r>
            <a:r>
              <a:rPr lang="en-US" altLang="en-US" b="1" dirty="0" smtClean="0">
                <a:solidFill>
                  <a:schemeClr val="bg1"/>
                </a:solidFill>
              </a:rPr>
              <a:t> edition of ACER’s guidance is now available</a:t>
            </a:r>
            <a:r>
              <a:rPr lang="sl-SI" altLang="en-US" b="1" dirty="0" smtClean="0">
                <a:solidFill>
                  <a:schemeClr val="bg1"/>
                </a:solidFill>
              </a:rPr>
              <a:t>, including inter alia clarifications on registration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4579" name="Content Placeholder 2"/>
          <p:cNvSpPr txBox="1">
            <a:spLocks/>
          </p:cNvSpPr>
          <p:nvPr/>
        </p:nvSpPr>
        <p:spPr bwMode="auto">
          <a:xfrm>
            <a:off x="136525" y="1055688"/>
            <a:ext cx="5083547" cy="503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998538" indent="-3683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406525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814513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2225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6797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31369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5941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40513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300" dirty="0"/>
              <a:t>New chapter: Registration of market participants – Chapter 4</a:t>
            </a:r>
          </a:p>
          <a:p>
            <a:pPr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lvl="1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300" dirty="0"/>
              <a:t>Role of NRAs in the registration process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300" dirty="0"/>
              <a:t>Which market participants are obliged to register?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300" dirty="0"/>
              <a:t>What information is market participants required to provide?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300" dirty="0"/>
              <a:t>Requirement to keep the registration information up to date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300" dirty="0"/>
              <a:t>With which NRA should market participants register?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300" dirty="0"/>
              <a:t>Deadline for submitting the registration form</a:t>
            </a:r>
          </a:p>
          <a:p>
            <a:pPr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300" dirty="0"/>
              <a:t>Contracts to final customers (wholesale energy products) – Chapter 3</a:t>
            </a:r>
          </a:p>
          <a:p>
            <a:pPr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300" dirty="0"/>
              <a:t>Definition of inside information (indicative thresholds) – Chapter 5</a:t>
            </a:r>
          </a:p>
          <a:p>
            <a:pPr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300" dirty="0"/>
              <a:t>Effective disclosure of inside information (dual approach) – Chapter 7</a:t>
            </a:r>
          </a:p>
          <a:p>
            <a:pPr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300" dirty="0"/>
              <a:t>Application of insider trading prohibition – Chapter 8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80112" y="692696"/>
            <a:ext cx="2952328" cy="5616624"/>
            <a:chOff x="5292080" y="692696"/>
            <a:chExt cx="2952328" cy="633670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9705" y="4498057"/>
              <a:ext cx="2904703" cy="253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692696"/>
              <a:ext cx="2952328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7640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 smtClean="0"/>
              <a:t>Prepare timely </a:t>
            </a:r>
            <a:r>
              <a:rPr lang="en-US" sz="2000" dirty="0" err="1" smtClean="0"/>
              <a:t>organisational</a:t>
            </a:r>
            <a:r>
              <a:rPr lang="en-US" sz="2000" dirty="0" smtClean="0"/>
              <a:t>/IT-capability for and start data reporting</a:t>
            </a:r>
          </a:p>
          <a:p>
            <a:pPr lvl="1"/>
            <a:r>
              <a:rPr lang="en-US" sz="1800" dirty="0" smtClean="0"/>
              <a:t>Including making the choice which reporting channel(s) will be used</a:t>
            </a:r>
          </a:p>
          <a:p>
            <a:endParaRPr lang="en-US" sz="2000" dirty="0" smtClean="0"/>
          </a:p>
          <a:p>
            <a:r>
              <a:rPr lang="en-US" sz="2000" dirty="0" smtClean="0"/>
              <a:t>Register with relevant NRA</a:t>
            </a:r>
          </a:p>
          <a:p>
            <a:endParaRPr lang="en-US" sz="2000" dirty="0" smtClean="0"/>
          </a:p>
          <a:p>
            <a:r>
              <a:rPr lang="en-US" sz="2000" dirty="0" smtClean="0"/>
              <a:t>Continue disclosing (if relevant) any insider information</a:t>
            </a:r>
          </a:p>
          <a:p>
            <a:endParaRPr lang="en-US" sz="2000" dirty="0" smtClean="0"/>
          </a:p>
          <a:p>
            <a:r>
              <a:rPr lang="en-US" sz="2000" dirty="0" smtClean="0"/>
              <a:t>Continue compliance with prohibitions to trade on insider information &amp; on (attempt to) price manipulation</a:t>
            </a:r>
          </a:p>
          <a:p>
            <a:endParaRPr lang="en-US" sz="2000" dirty="0" smtClean="0"/>
          </a:p>
          <a:p>
            <a:r>
              <a:rPr lang="en-US" sz="2000" dirty="0" smtClean="0"/>
              <a:t>Follow updates regarding REMIT by ACER and EC</a:t>
            </a:r>
            <a:endParaRPr lang="nl-NL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REMIT ‘to do list’-stakeholders 2014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28738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e-DE" sz="1800" b="1" dirty="0" smtClean="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299695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Do you have any questions?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611024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Annex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528" y="1941690"/>
            <a:ext cx="8640960" cy="175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Slides with additional background information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4824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</a:t>
            </a:r>
            <a:r>
              <a:rPr lang="en-US" dirty="0"/>
              <a:t>b</a:t>
            </a:r>
            <a:r>
              <a:rPr lang="en-US" dirty="0" smtClean="0"/>
              <a:t>ackground information </a:t>
            </a:r>
            <a:br>
              <a:rPr lang="en-US" dirty="0" smtClean="0"/>
            </a:br>
            <a:r>
              <a:rPr lang="en-US" dirty="0" smtClean="0"/>
              <a:t>in the Annual Report 2012 on REMIT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057275"/>
            <a:ext cx="72104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590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144016"/>
            <a:ext cx="6840760" cy="620688"/>
          </a:xfrm>
        </p:spPr>
        <p:txBody>
          <a:bodyPr/>
          <a:lstStyle/>
          <a:p>
            <a:r>
              <a:rPr lang="en-US" dirty="0" smtClean="0"/>
              <a:t>Useful REMIT links on the internet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39552" y="1052736"/>
            <a:ext cx="82089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REMIT 2012 report:</a:t>
            </a:r>
            <a:endParaRPr lang="nl-NL" sz="1400" dirty="0" smtClean="0"/>
          </a:p>
          <a:p>
            <a:r>
              <a:rPr lang="nl-NL" sz="1400" dirty="0" smtClean="0">
                <a:hlinkClick r:id="rId2"/>
              </a:rPr>
              <a:t>http</a:t>
            </a:r>
            <a:r>
              <a:rPr lang="nl-NL" sz="1400" dirty="0">
                <a:hlinkClick r:id="rId2"/>
              </a:rPr>
              <a:t>://</a:t>
            </a:r>
            <a:r>
              <a:rPr lang="nl-NL" sz="1400" dirty="0" smtClean="0">
                <a:hlinkClick r:id="rId2"/>
              </a:rPr>
              <a:t>www.acer.europa.eu/Official_documents/Acts_of_the_Agency/Publication/REMIT%20Annual%20Report%202013.pdf</a:t>
            </a:r>
            <a:r>
              <a:rPr lang="nl-NL" sz="1400" dirty="0" smtClean="0"/>
              <a:t> </a:t>
            </a:r>
          </a:p>
          <a:p>
            <a:endParaRPr lang="en-US" sz="1400" dirty="0"/>
          </a:p>
          <a:p>
            <a:r>
              <a:rPr lang="en-US" sz="1400" dirty="0" smtClean="0"/>
              <a:t>3rd Guidance:</a:t>
            </a:r>
          </a:p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www.acer.europa.eu/remit/Documents/REMIT%20ACER%20Guidance%203rd%20Edition_FINAL.pdf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r>
              <a:rPr lang="en-US" sz="1400" dirty="0" smtClean="0"/>
              <a:t>Q&amp;A for market parties:</a:t>
            </a:r>
            <a:endParaRPr lang="en-US" sz="1400" dirty="0"/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www.acer.europa.eu/remit/QandA/Pages/default.aspx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r>
              <a:rPr lang="en-US" sz="1400" dirty="0" smtClean="0"/>
              <a:t>Updates on Remit implementation pilot:</a:t>
            </a:r>
          </a:p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www.acer.europa.eu/remit/REMITPilotProject/Pages/default.aspx</a:t>
            </a:r>
            <a:r>
              <a:rPr lang="en-US" sz="1400" dirty="0" smtClean="0"/>
              <a:t> 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Other policy documents/general updates:</a:t>
            </a:r>
          </a:p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www.acer.europa.eu/remit/Pages/default.aspx</a:t>
            </a:r>
            <a:r>
              <a:rPr lang="en-US" sz="1400" dirty="0" smtClean="0"/>
              <a:t> 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/>
              <a:t>EC webpage on REMIT</a:t>
            </a:r>
            <a:r>
              <a:rPr lang="en-US" sz="1400" dirty="0" smtClean="0"/>
              <a:t>: </a:t>
            </a:r>
            <a:r>
              <a:rPr lang="en-US" sz="1400" dirty="0" smtClean="0">
                <a:hlinkClick r:id="rId7"/>
              </a:rPr>
              <a:t>http</a:t>
            </a:r>
            <a:r>
              <a:rPr lang="en-US" sz="1400" dirty="0">
                <a:hlinkClick r:id="rId7"/>
              </a:rPr>
              <a:t>://</a:t>
            </a:r>
            <a:r>
              <a:rPr lang="en-US" sz="1400" dirty="0" smtClean="0">
                <a:hlinkClick r:id="rId7"/>
              </a:rPr>
              <a:t>ec.europa.eu/energy/gas_electricity/markets/wholesale_en.htm</a:t>
            </a:r>
            <a:r>
              <a:rPr lang="en-US" sz="1400" dirty="0" smtClean="0"/>
              <a:t> 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98730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Data collection</a:t>
            </a:r>
          </a:p>
          <a:p>
            <a:r>
              <a:rPr lang="en-US" dirty="0" smtClean="0"/>
              <a:t>Market Monitoring</a:t>
            </a:r>
          </a:p>
          <a:p>
            <a:r>
              <a:rPr lang="en-US" dirty="0" smtClean="0"/>
              <a:t>Stakeholder responsibilities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91632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6"/>
          <p:cNvSpPr>
            <a:spLocks/>
          </p:cNvSpPr>
          <p:nvPr/>
        </p:nvSpPr>
        <p:spPr bwMode="auto">
          <a:xfrm>
            <a:off x="250825" y="765175"/>
            <a:ext cx="8447088" cy="5097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444500" indent="-444500" algn="ctr" fontAlgn="base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400000"/>
              <a:buFont typeface="Trebuchet MS" pitchFamily="34" charset="0"/>
              <a:buNone/>
            </a:pPr>
            <a:endParaRPr lang="en-GB" sz="28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7411" name="Picture 2" descr="C:\Users\camuscl\AppData\Local\Microsoft\Windows\Temporary Internet Files\Content.IE5\GTVTTPZC\MP900438622[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341438"/>
            <a:ext cx="5627687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3"/>
          <p:cNvSpPr>
            <a:spLocks noChangeArrowheads="1"/>
          </p:cNvSpPr>
          <p:nvPr/>
        </p:nvSpPr>
        <p:spPr bwMode="auto">
          <a:xfrm>
            <a:off x="1476375" y="765175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400000"/>
              <a:buFont typeface="Trebuchet MS" pitchFamily="34" charset="0"/>
              <a:buNone/>
            </a:pPr>
            <a:r>
              <a:rPr lang="en-GB" sz="2800" b="1">
                <a:solidFill>
                  <a:srgbClr val="00529B"/>
                </a:solidFill>
                <a:cs typeface="Arial" charset="0"/>
              </a:rPr>
              <a:t>Thank you for your attention!</a:t>
            </a:r>
          </a:p>
        </p:txBody>
      </p:sp>
      <p:sp>
        <p:nvSpPr>
          <p:cNvPr id="17413" name="Segnaposto contenuto 3"/>
          <p:cNvSpPr txBox="1">
            <a:spLocks/>
          </p:cNvSpPr>
          <p:nvPr/>
        </p:nvSpPr>
        <p:spPr bwMode="auto">
          <a:xfrm>
            <a:off x="1692275" y="5516563"/>
            <a:ext cx="556577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0" indent="-444500" algn="ctr" fontAlgn="base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400000"/>
              <a:buFont typeface="Trebuchet MS" pitchFamily="34" charset="0"/>
              <a:buNone/>
            </a:pPr>
            <a:r>
              <a:rPr lang="en-GB" sz="3200" b="1">
                <a:solidFill>
                  <a:srgbClr val="00529B"/>
                </a:solidFill>
                <a:ea typeface="ＭＳ Ｐゴシック" pitchFamily="34" charset="-128"/>
                <a:cs typeface="Arial" charset="0"/>
              </a:rPr>
              <a:t>www.acer.europa.eu</a:t>
            </a:r>
          </a:p>
          <a:p>
            <a:pPr marL="444500" indent="-444500" algn="ctr" fontAlgn="base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400000"/>
              <a:buFont typeface="Trebuchet MS" pitchFamily="34" charset="0"/>
              <a:buNone/>
            </a:pPr>
            <a:endParaRPr lang="en-GB" sz="2800">
              <a:solidFill>
                <a:srgbClr val="00529B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47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REMIT ?</a:t>
            </a:r>
          </a:p>
          <a:p>
            <a:pPr>
              <a:buNone/>
            </a:pPr>
            <a:r>
              <a:rPr lang="en-US" dirty="0" smtClean="0"/>
              <a:t>General introduction REMIT, timelines and </a:t>
            </a:r>
            <a:r>
              <a:rPr lang="en-US" dirty="0" err="1" smtClean="0"/>
              <a:t>organisation</a:t>
            </a:r>
            <a:r>
              <a:rPr lang="en-US" dirty="0" smtClean="0"/>
              <a:t> of work.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4418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What REMIT </a:t>
            </a:r>
            <a:r>
              <a:rPr lang="en-US" sz="1800" b="1" dirty="0">
                <a:solidFill>
                  <a:schemeClr val="bg1"/>
                </a:solidFill>
              </a:rPr>
              <a:t>is </a:t>
            </a:r>
            <a:r>
              <a:rPr lang="en-US" sz="1800" b="1" dirty="0" smtClean="0">
                <a:solidFill>
                  <a:schemeClr val="bg1"/>
                </a:solidFill>
              </a:rPr>
              <a:t>about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94437"/>
            <a:ext cx="9108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b="1" dirty="0">
                <a:solidFill>
                  <a:srgbClr val="000000"/>
                </a:solidFill>
              </a:rPr>
              <a:t>REMIT is Regulation of the European Parliament and of the Council on </a:t>
            </a:r>
            <a:r>
              <a:rPr lang="en-GB" b="1" dirty="0" smtClean="0">
                <a:solidFill>
                  <a:srgbClr val="000000"/>
                </a:solidFill>
              </a:rPr>
              <a:t>Wholesale Energy Markets Integrity </a:t>
            </a:r>
            <a:r>
              <a:rPr lang="en-GB" b="1" dirty="0">
                <a:solidFill>
                  <a:srgbClr val="000000"/>
                </a:solidFill>
              </a:rPr>
              <a:t>and </a:t>
            </a:r>
            <a:r>
              <a:rPr lang="en-GB" b="1" dirty="0" smtClean="0">
                <a:solidFill>
                  <a:srgbClr val="000000"/>
                </a:solidFill>
              </a:rPr>
              <a:t>Transparency</a:t>
            </a:r>
            <a:r>
              <a:rPr lang="en-GB" b="1" dirty="0">
                <a:solidFill>
                  <a:srgbClr val="000000"/>
                </a:solidFill>
              </a:rPr>
              <a:t>. </a:t>
            </a:r>
            <a:r>
              <a:rPr lang="en-GB" b="1" dirty="0" smtClean="0">
                <a:solidFill>
                  <a:srgbClr val="000000"/>
                </a:solidFill>
              </a:rPr>
              <a:t>REMIT: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7" y="1640408"/>
            <a:ext cx="910850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1600" dirty="0" smtClean="0">
                <a:solidFill>
                  <a:srgbClr val="000000"/>
                </a:solidFill>
              </a:rPr>
              <a:t>Defines </a:t>
            </a:r>
            <a:r>
              <a:rPr lang="en-GB" sz="1600" dirty="0">
                <a:solidFill>
                  <a:srgbClr val="000000"/>
                </a:solidFill>
              </a:rPr>
              <a:t>and introduces </a:t>
            </a:r>
            <a:endParaRPr lang="en-GB" sz="1600" dirty="0" smtClean="0">
              <a:solidFill>
                <a:srgbClr val="000000"/>
              </a:solidFill>
            </a:endParaRPr>
          </a:p>
          <a:p>
            <a:pPr marL="1081088" lvl="3">
              <a:spcBef>
                <a:spcPts val="1200"/>
              </a:spcBef>
            </a:pPr>
            <a:r>
              <a:rPr lang="en-GB" sz="1600" b="1" dirty="0" smtClean="0">
                <a:solidFill>
                  <a:srgbClr val="000000"/>
                </a:solidFill>
              </a:rPr>
              <a:t>prohibitions</a:t>
            </a:r>
            <a:r>
              <a:rPr lang="en-GB" sz="1600" dirty="0" smtClean="0">
                <a:solidFill>
                  <a:srgbClr val="000000"/>
                </a:solidFill>
              </a:rPr>
              <a:t> of</a:t>
            </a:r>
            <a:endParaRPr lang="en-GB" sz="1600" dirty="0">
              <a:solidFill>
                <a:srgbClr val="000000"/>
              </a:solidFill>
            </a:endParaRPr>
          </a:p>
          <a:p>
            <a:pPr marL="1074738" lvl="3" indent="296863"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market </a:t>
            </a:r>
            <a:r>
              <a:rPr lang="en-GB" sz="1600" dirty="0">
                <a:solidFill>
                  <a:srgbClr val="000000"/>
                </a:solidFill>
              </a:rPr>
              <a:t>manipulation and attempted market </a:t>
            </a:r>
            <a:r>
              <a:rPr lang="en-GB" sz="1600" dirty="0" smtClean="0">
                <a:solidFill>
                  <a:srgbClr val="000000"/>
                </a:solidFill>
              </a:rPr>
              <a:t>manipulation</a:t>
            </a:r>
            <a:endParaRPr lang="en-GB" sz="1600" dirty="0">
              <a:solidFill>
                <a:srgbClr val="000000"/>
              </a:solidFill>
            </a:endParaRPr>
          </a:p>
          <a:p>
            <a:pPr marL="1074738" lvl="3" indent="296863"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insider trading; and</a:t>
            </a:r>
            <a:endParaRPr lang="en-GB" sz="1600" dirty="0">
              <a:solidFill>
                <a:srgbClr val="000000"/>
              </a:solidFill>
            </a:endParaRPr>
          </a:p>
          <a:p>
            <a:pPr marL="1074738" lvl="3">
              <a:spcBef>
                <a:spcPts val="600"/>
              </a:spcBef>
            </a:pPr>
            <a:r>
              <a:rPr lang="en-GB" sz="1600" b="1" dirty="0" smtClean="0">
                <a:solidFill>
                  <a:srgbClr val="000000"/>
                </a:solidFill>
              </a:rPr>
              <a:t>obligations</a:t>
            </a:r>
            <a:r>
              <a:rPr lang="en-GB" sz="1600" dirty="0" smtClean="0">
                <a:solidFill>
                  <a:srgbClr val="000000"/>
                </a:solidFill>
              </a:rPr>
              <a:t> of</a:t>
            </a:r>
          </a:p>
          <a:p>
            <a:pPr marL="1074738" lvl="3" indent="2968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disclosure of insider information</a:t>
            </a:r>
          </a:p>
          <a:p>
            <a:pPr marL="1074738" lvl="3" indent="2968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transaction reporting</a:t>
            </a:r>
            <a:endParaRPr lang="en-GB" sz="1000" dirty="0" smtClean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1600" dirty="0" smtClean="0">
                <a:solidFill>
                  <a:srgbClr val="000000"/>
                </a:solidFill>
              </a:rPr>
              <a:t>Establishes</a:t>
            </a:r>
            <a:r>
              <a:rPr lang="en-GB" sz="1600" dirty="0">
                <a:solidFill>
                  <a:srgbClr val="000000"/>
                </a:solidFill>
              </a:rPr>
              <a:t>:</a:t>
            </a:r>
          </a:p>
          <a:p>
            <a:pPr marL="1436688" lvl="3" indent="-3619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a new framework for the </a:t>
            </a:r>
            <a:r>
              <a:rPr lang="en-GB" sz="1600" b="1" dirty="0">
                <a:solidFill>
                  <a:srgbClr val="000000"/>
                </a:solidFill>
              </a:rPr>
              <a:t>monitoring</a:t>
            </a:r>
            <a:r>
              <a:rPr lang="en-GB" sz="1600" dirty="0">
                <a:solidFill>
                  <a:srgbClr val="000000"/>
                </a:solidFill>
              </a:rPr>
              <a:t> of wholesale energy markets to detect and deter market manipulation and insider </a:t>
            </a:r>
            <a:r>
              <a:rPr lang="en-GB" sz="1600" dirty="0" smtClean="0">
                <a:solidFill>
                  <a:srgbClr val="000000"/>
                </a:solidFill>
              </a:rPr>
              <a:t>trading</a:t>
            </a:r>
          </a:p>
          <a:p>
            <a:pPr marL="80010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1600" dirty="0" smtClean="0">
                <a:solidFill>
                  <a:srgbClr val="000000"/>
                </a:solidFill>
              </a:rPr>
              <a:t>Provides</a:t>
            </a:r>
            <a:r>
              <a:rPr lang="en-GB" sz="1600" dirty="0">
                <a:solidFill>
                  <a:srgbClr val="000000"/>
                </a:solidFill>
              </a:rPr>
              <a:t>:</a:t>
            </a:r>
          </a:p>
          <a:p>
            <a:pPr marL="1439863" lvl="3" indent="-285750">
              <a:buFont typeface="Arial" pitchFamily="34" charset="0"/>
              <a:buChar char="•"/>
            </a:pPr>
            <a:r>
              <a:rPr lang="en-GB" sz="1600" b="1" dirty="0">
                <a:solidFill>
                  <a:srgbClr val="000000"/>
                </a:solidFill>
              </a:rPr>
              <a:t>enforcement </a:t>
            </a:r>
            <a:r>
              <a:rPr lang="en-GB" sz="1600" dirty="0">
                <a:solidFill>
                  <a:srgbClr val="000000"/>
                </a:solidFill>
              </a:rPr>
              <a:t>of the above prohibitions and the sanctioning of breaches of market abuse rules at national level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1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 and integrity in price formation are key to developing European gas trading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11" y="956692"/>
            <a:ext cx="4032217" cy="247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78582"/>
            <a:ext cx="4848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3198163" cy="203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115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ACER plays a key role </a:t>
            </a:r>
            <a:br>
              <a:rPr lang="en-US" dirty="0" smtClean="0"/>
            </a:br>
            <a:r>
              <a:rPr lang="en-US" dirty="0" smtClean="0"/>
              <a:t>in REMIT implementation</a:t>
            </a:r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42988"/>
            <a:ext cx="71437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240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 bwMode="auto">
          <a:xfrm>
            <a:off x="2268538" y="0"/>
            <a:ext cx="6840537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de-DE" sz="1800" dirty="0" smtClean="0">
                <a:ea typeface="ＭＳ Ｐゴシック" pitchFamily="34" charset="-128"/>
              </a:rPr>
              <a:t>REMIT implementation is at full speed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803809" y="1825878"/>
          <a:ext cx="7677231" cy="593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983147" y="2419519"/>
            <a:ext cx="6497892" cy="593641"/>
            <a:chOff x="3752" y="0"/>
            <a:chExt cx="7677231" cy="593641"/>
          </a:xfrm>
          <a:solidFill>
            <a:srgbClr val="307098"/>
          </a:solidFill>
        </p:grpSpPr>
        <p:sp>
          <p:nvSpPr>
            <p:cNvPr id="26" name="Chevron 25"/>
            <p:cNvSpPr/>
            <p:nvPr/>
          </p:nvSpPr>
          <p:spPr>
            <a:xfrm>
              <a:off x="3752" y="0"/>
              <a:ext cx="7677231" cy="593641"/>
            </a:xfrm>
            <a:prstGeom prst="chevron">
              <a:avLst/>
            </a:prstGeom>
            <a:grpFill/>
            <a:ln w="38100"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vron 4"/>
            <p:cNvSpPr/>
            <p:nvPr/>
          </p:nvSpPr>
          <p:spPr>
            <a:xfrm>
              <a:off x="547835" y="72829"/>
              <a:ext cx="6578455" cy="445062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004" tIns="9335" rIns="9335" bIns="9335" spcCol="1270" anchor="ctr"/>
            <a:lstStyle/>
            <a:p>
              <a:pPr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“Registration Format</a:t>
              </a:r>
              <a:r>
                <a:rPr lang="en-US" sz="1400" b="1" dirty="0" smtClean="0">
                  <a:solidFill>
                    <a:srgbClr val="FFFFFF"/>
                  </a:solidFill>
                </a:rPr>
                <a:t>” for CEREMP </a:t>
              </a:r>
              <a:r>
                <a:rPr lang="en-US" sz="1400" b="1" dirty="0">
                  <a:solidFill>
                    <a:srgbClr val="FFFFFF"/>
                  </a:solidFill>
                </a:rPr>
                <a:t>published by ACER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74342" y="3660890"/>
            <a:ext cx="4214204" cy="593641"/>
            <a:chOff x="3752" y="0"/>
            <a:chExt cx="7677231" cy="593641"/>
          </a:xfrm>
          <a:solidFill>
            <a:srgbClr val="307098"/>
          </a:solidFill>
        </p:grpSpPr>
        <p:sp>
          <p:nvSpPr>
            <p:cNvPr id="29" name="Chevron 28"/>
            <p:cNvSpPr/>
            <p:nvPr/>
          </p:nvSpPr>
          <p:spPr>
            <a:xfrm>
              <a:off x="3752" y="0"/>
              <a:ext cx="7677231" cy="593641"/>
            </a:xfrm>
            <a:prstGeom prst="chevron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hevron 4"/>
            <p:cNvSpPr/>
            <p:nvPr/>
          </p:nvSpPr>
          <p:spPr>
            <a:xfrm>
              <a:off x="770139" y="70242"/>
              <a:ext cx="6260047" cy="453155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004" tIns="9335" rIns="9335" bIns="9335" spcCol="1270" anchor="ctr"/>
            <a:lstStyle/>
            <a:p>
              <a:pPr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Adoption of the Implementing </a:t>
              </a:r>
              <a:r>
                <a:rPr lang="en-US" sz="1400" b="1" dirty="0" smtClean="0">
                  <a:solidFill>
                    <a:srgbClr val="FFFFFF"/>
                  </a:solidFill>
                </a:rPr>
                <a:t>Acts defining data being reported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16512" y="4254531"/>
            <a:ext cx="3364526" cy="593641"/>
            <a:chOff x="3752" y="0"/>
            <a:chExt cx="7677231" cy="593641"/>
          </a:xfrm>
          <a:solidFill>
            <a:srgbClr val="307098"/>
          </a:solidFill>
        </p:grpSpPr>
        <p:sp>
          <p:nvSpPr>
            <p:cNvPr id="33" name="Chevron 32"/>
            <p:cNvSpPr/>
            <p:nvPr/>
          </p:nvSpPr>
          <p:spPr>
            <a:xfrm>
              <a:off x="3752" y="0"/>
              <a:ext cx="7677231" cy="593641"/>
            </a:xfrm>
            <a:prstGeom prst="chevron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Chevron 4"/>
            <p:cNvSpPr/>
            <p:nvPr/>
          </p:nvSpPr>
          <p:spPr>
            <a:xfrm>
              <a:off x="963685" y="58553"/>
              <a:ext cx="6148617" cy="469338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004" tIns="9335" rIns="9335" bIns="9335" spcCol="1270" anchor="ctr"/>
            <a:lstStyle/>
            <a:p>
              <a:pPr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NRAs have to set up the </a:t>
              </a:r>
              <a:r>
                <a:rPr lang="en-US" sz="1400" b="1" dirty="0" smtClean="0">
                  <a:solidFill>
                    <a:srgbClr val="FFFFFF"/>
                  </a:solidFill>
                </a:rPr>
                <a:t>register (CEREMP assists)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58986" y="4865976"/>
            <a:ext cx="2829560" cy="593641"/>
            <a:chOff x="3752" y="0"/>
            <a:chExt cx="7677231" cy="593641"/>
          </a:xfrm>
          <a:solidFill>
            <a:srgbClr val="307098"/>
          </a:solidFill>
        </p:grpSpPr>
        <p:sp>
          <p:nvSpPr>
            <p:cNvPr id="36" name="Chevron 35"/>
            <p:cNvSpPr/>
            <p:nvPr/>
          </p:nvSpPr>
          <p:spPr>
            <a:xfrm>
              <a:off x="3752" y="0"/>
              <a:ext cx="7677231" cy="593641"/>
            </a:xfrm>
            <a:prstGeom prst="chevron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hevron 4"/>
            <p:cNvSpPr/>
            <p:nvPr/>
          </p:nvSpPr>
          <p:spPr>
            <a:xfrm>
              <a:off x="1041791" y="79907"/>
              <a:ext cx="5897939" cy="453154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004" tIns="9335" rIns="9335" bIns="9335" spcCol="1270" anchor="ctr"/>
            <a:lstStyle/>
            <a:p>
              <a:pPr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Data reporting and monitoring by ACER</a:t>
              </a:r>
            </a:p>
          </p:txBody>
        </p:sp>
      </p:grpSp>
      <p:sp>
        <p:nvSpPr>
          <p:cNvPr id="35848" name="Line 3"/>
          <p:cNvSpPr>
            <a:spLocks noChangeShapeType="1"/>
          </p:cNvSpPr>
          <p:nvPr/>
        </p:nvSpPr>
        <p:spPr bwMode="auto">
          <a:xfrm>
            <a:off x="930275" y="5697538"/>
            <a:ext cx="7378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9" name="TextBox 10"/>
          <p:cNvSpPr txBox="1">
            <a:spLocks noChangeArrowheads="1"/>
          </p:cNvSpPr>
          <p:nvPr/>
        </p:nvSpPr>
        <p:spPr bwMode="auto">
          <a:xfrm>
            <a:off x="395536" y="5794375"/>
            <a:ext cx="1044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e-DE" sz="1200">
                <a:solidFill>
                  <a:srgbClr val="000000"/>
                </a:solidFill>
                <a:ea typeface="ＭＳ Ｐゴシック" pitchFamily="34" charset="-128"/>
              </a:rPr>
              <a:t>December 2011</a:t>
            </a:r>
          </a:p>
        </p:txBody>
      </p:sp>
      <p:sp>
        <p:nvSpPr>
          <p:cNvPr id="35850" name="TextBox 42"/>
          <p:cNvSpPr txBox="1">
            <a:spLocks noChangeArrowheads="1"/>
          </p:cNvSpPr>
          <p:nvPr/>
        </p:nvSpPr>
        <p:spPr bwMode="auto">
          <a:xfrm>
            <a:off x="1804988" y="5794375"/>
            <a:ext cx="84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e-DE" sz="1200">
                <a:solidFill>
                  <a:srgbClr val="000000"/>
                </a:solidFill>
                <a:ea typeface="ＭＳ Ｐゴシック" pitchFamily="34" charset="-128"/>
              </a:rPr>
              <a:t>June 2012</a:t>
            </a:r>
          </a:p>
        </p:txBody>
      </p:sp>
      <p:sp>
        <p:nvSpPr>
          <p:cNvPr id="35851" name="TextBox 43"/>
          <p:cNvSpPr txBox="1">
            <a:spLocks noChangeArrowheads="1"/>
          </p:cNvSpPr>
          <p:nvPr/>
        </p:nvSpPr>
        <p:spPr bwMode="auto">
          <a:xfrm>
            <a:off x="4125913" y="5856288"/>
            <a:ext cx="41059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de-DE" sz="1600" b="1" dirty="0" smtClean="0">
                <a:solidFill>
                  <a:srgbClr val="FF0000"/>
                </a:solidFill>
                <a:ea typeface="ＭＳ Ｐゴシック" pitchFamily="34" charset="-128"/>
              </a:rPr>
              <a:t>? </a:t>
            </a:r>
          </a:p>
        </p:txBody>
      </p:sp>
      <p:sp>
        <p:nvSpPr>
          <p:cNvPr id="35852" name="TextBox 45"/>
          <p:cNvSpPr txBox="1">
            <a:spLocks noChangeArrowheads="1"/>
          </p:cNvSpPr>
          <p:nvPr/>
        </p:nvSpPr>
        <p:spPr bwMode="auto">
          <a:xfrm>
            <a:off x="2771775" y="5794375"/>
            <a:ext cx="84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e-DE" sz="1200">
                <a:solidFill>
                  <a:srgbClr val="000000"/>
                </a:solidFill>
                <a:ea typeface="ＭＳ Ｐゴシック" pitchFamily="34" charset="-128"/>
              </a:rPr>
              <a:t>June 2013</a:t>
            </a:r>
          </a:p>
        </p:txBody>
      </p:sp>
      <p:sp>
        <p:nvSpPr>
          <p:cNvPr id="35853" name="TextBox 47"/>
          <p:cNvSpPr txBox="1">
            <a:spLocks noChangeArrowheads="1"/>
          </p:cNvSpPr>
          <p:nvPr/>
        </p:nvSpPr>
        <p:spPr bwMode="auto">
          <a:xfrm>
            <a:off x="4329113" y="4308475"/>
            <a:ext cx="8905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e-DE" sz="1100">
                <a:solidFill>
                  <a:srgbClr val="000000"/>
                </a:solidFill>
                <a:ea typeface="ＭＳ Ｐゴシック" pitchFamily="34" charset="-128"/>
              </a:rPr>
              <a:t>within 3 months </a:t>
            </a:r>
          </a:p>
        </p:txBody>
      </p:sp>
      <p:sp>
        <p:nvSpPr>
          <p:cNvPr id="35854" name="TextBox 49"/>
          <p:cNvSpPr txBox="1">
            <a:spLocks noChangeArrowheads="1"/>
          </p:cNvSpPr>
          <p:nvPr/>
        </p:nvSpPr>
        <p:spPr bwMode="auto">
          <a:xfrm>
            <a:off x="874713" y="2420938"/>
            <a:ext cx="8905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e-DE" sz="1100">
                <a:solidFill>
                  <a:srgbClr val="000000"/>
                </a:solidFill>
                <a:ea typeface="ＭＳ Ｐゴシック" pitchFamily="34" charset="-128"/>
              </a:rPr>
              <a:t>6 months </a:t>
            </a:r>
          </a:p>
        </p:txBody>
      </p:sp>
      <p:sp>
        <p:nvSpPr>
          <p:cNvPr id="35855" name="TextBox 51"/>
          <p:cNvSpPr txBox="1">
            <a:spLocks noChangeArrowheads="1"/>
          </p:cNvSpPr>
          <p:nvPr/>
        </p:nvSpPr>
        <p:spPr bwMode="auto">
          <a:xfrm>
            <a:off x="4329113" y="4956175"/>
            <a:ext cx="8905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e-DE" sz="1100">
                <a:solidFill>
                  <a:srgbClr val="000000"/>
                </a:solidFill>
                <a:ea typeface="ＭＳ Ｐゴシック" pitchFamily="34" charset="-128"/>
              </a:rPr>
              <a:t>after 6 months </a:t>
            </a:r>
          </a:p>
        </p:txBody>
      </p:sp>
      <p:sp>
        <p:nvSpPr>
          <p:cNvPr id="35856" name="TextBox 53"/>
          <p:cNvSpPr txBox="1">
            <a:spLocks noChangeArrowheads="1"/>
          </p:cNvSpPr>
          <p:nvPr/>
        </p:nvSpPr>
        <p:spPr bwMode="auto">
          <a:xfrm>
            <a:off x="930275" y="3036888"/>
            <a:ext cx="1193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de-DE" sz="1100">
                <a:solidFill>
                  <a:srgbClr val="000000"/>
                </a:solidFill>
                <a:ea typeface="ＭＳ Ｐゴシック" pitchFamily="34" charset="-128"/>
              </a:rPr>
              <a:t>18 months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906463" y="2714625"/>
            <a:ext cx="10763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340225" y="5172075"/>
            <a:ext cx="14557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373563" y="4545013"/>
            <a:ext cx="9191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06463" y="3333750"/>
            <a:ext cx="21526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06463" y="2492375"/>
            <a:ext cx="0" cy="320516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340225" y="4254500"/>
            <a:ext cx="14288" cy="143033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hevron 38"/>
          <p:cNvSpPr/>
          <p:nvPr/>
        </p:nvSpPr>
        <p:spPr>
          <a:xfrm>
            <a:off x="3059113" y="3051175"/>
            <a:ext cx="5429250" cy="576263"/>
          </a:xfrm>
          <a:prstGeom prst="chevron">
            <a:avLst/>
          </a:prstGeom>
          <a:solidFill>
            <a:srgbClr val="307098"/>
          </a:solidFill>
          <a:ln w="38100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</a:rPr>
              <a:t>NRA </a:t>
            </a:r>
            <a:r>
              <a:rPr lang="en-US" sz="1400" b="1" dirty="0" smtClean="0">
                <a:solidFill>
                  <a:srgbClr val="FFFFFF"/>
                </a:solidFill>
              </a:rPr>
              <a:t>enforcement competences </a:t>
            </a:r>
            <a:r>
              <a:rPr lang="en-US" sz="1400" b="1" dirty="0">
                <a:solidFill>
                  <a:srgbClr val="FFFFFF"/>
                </a:solidFill>
              </a:rPr>
              <a:t>implemented into national law</a:t>
            </a:r>
          </a:p>
        </p:txBody>
      </p:sp>
      <p:sp>
        <p:nvSpPr>
          <p:cNvPr id="35864" name="Rectangle 6"/>
          <p:cNvSpPr>
            <a:spLocks noChangeArrowheads="1"/>
          </p:cNvSpPr>
          <p:nvPr/>
        </p:nvSpPr>
        <p:spPr bwMode="auto">
          <a:xfrm>
            <a:off x="1149350" y="1258888"/>
            <a:ext cx="223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000000"/>
                </a:solidFill>
              </a:rPr>
              <a:t>REMIT dependant</a:t>
            </a:r>
          </a:p>
        </p:txBody>
      </p:sp>
      <p:sp>
        <p:nvSpPr>
          <p:cNvPr id="35865" name="Rectangle 37"/>
          <p:cNvSpPr>
            <a:spLocks noChangeArrowheads="1"/>
          </p:cNvSpPr>
          <p:nvPr/>
        </p:nvSpPr>
        <p:spPr bwMode="auto">
          <a:xfrm>
            <a:off x="4500563" y="1258888"/>
            <a:ext cx="3808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000000"/>
                </a:solidFill>
              </a:rPr>
              <a:t>Implementing Acts dependent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800100" y="1354138"/>
            <a:ext cx="180975" cy="1793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175125" y="1354138"/>
            <a:ext cx="179388" cy="1793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5868" name="Rectangle 1"/>
          <p:cNvSpPr>
            <a:spLocks noChangeArrowheads="1"/>
          </p:cNvSpPr>
          <p:nvPr/>
        </p:nvSpPr>
        <p:spPr bwMode="auto">
          <a:xfrm>
            <a:off x="0" y="6921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de-DE" sz="2000" b="1">
                <a:ea typeface="ＭＳ Ｐゴシック" pitchFamily="34" charset="-128"/>
              </a:rPr>
              <a:t>When will REMIT be fully implemented? </a:t>
            </a:r>
            <a:endParaRPr lang="en-GB" altLang="de-DE" sz="2000" b="1"/>
          </a:p>
        </p:txBody>
      </p:sp>
    </p:spTree>
    <p:extLst>
      <p:ext uri="{BB962C8B-B14F-4D97-AF65-F5344CB8AC3E}">
        <p14:creationId xmlns:p14="http://schemas.microsoft.com/office/powerpoint/2010/main" val="3837696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H="1">
            <a:off x="4524189" y="1575815"/>
            <a:ext cx="11811" cy="340038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ACER Remit team engagement with NRAs, 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industry experts and stakeholders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95697" y="1351796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408635" y="1124749"/>
            <a:ext cx="4322736" cy="307989"/>
          </a:xfrm>
          <a:custGeom>
            <a:avLst/>
            <a:gdLst>
              <a:gd name="connsiteX0" fmla="*/ 0 w 4322736"/>
              <a:gd name="connsiteY0" fmla="*/ 30799 h 307989"/>
              <a:gd name="connsiteX1" fmla="*/ 30799 w 4322736"/>
              <a:gd name="connsiteY1" fmla="*/ 0 h 307989"/>
              <a:gd name="connsiteX2" fmla="*/ 4291937 w 4322736"/>
              <a:gd name="connsiteY2" fmla="*/ 0 h 307989"/>
              <a:gd name="connsiteX3" fmla="*/ 4322736 w 4322736"/>
              <a:gd name="connsiteY3" fmla="*/ 30799 h 307989"/>
              <a:gd name="connsiteX4" fmla="*/ 4322736 w 4322736"/>
              <a:gd name="connsiteY4" fmla="*/ 277190 h 307989"/>
              <a:gd name="connsiteX5" fmla="*/ 4291937 w 4322736"/>
              <a:gd name="connsiteY5" fmla="*/ 307989 h 307989"/>
              <a:gd name="connsiteX6" fmla="*/ 30799 w 4322736"/>
              <a:gd name="connsiteY6" fmla="*/ 307989 h 307989"/>
              <a:gd name="connsiteX7" fmla="*/ 0 w 4322736"/>
              <a:gd name="connsiteY7" fmla="*/ 277190 h 307989"/>
              <a:gd name="connsiteX8" fmla="*/ 0 w 4322736"/>
              <a:gd name="connsiteY8" fmla="*/ 30799 h 30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2736" h="307989">
                <a:moveTo>
                  <a:pt x="0" y="30799"/>
                </a:moveTo>
                <a:cubicBezTo>
                  <a:pt x="0" y="13789"/>
                  <a:pt x="13789" y="0"/>
                  <a:pt x="30799" y="0"/>
                </a:cubicBezTo>
                <a:lnTo>
                  <a:pt x="4291937" y="0"/>
                </a:lnTo>
                <a:cubicBezTo>
                  <a:pt x="4308947" y="0"/>
                  <a:pt x="4322736" y="13789"/>
                  <a:pt x="4322736" y="30799"/>
                </a:cubicBezTo>
                <a:lnTo>
                  <a:pt x="4322736" y="277190"/>
                </a:lnTo>
                <a:cubicBezTo>
                  <a:pt x="4322736" y="294200"/>
                  <a:pt x="4308947" y="307989"/>
                  <a:pt x="4291937" y="307989"/>
                </a:cubicBezTo>
                <a:lnTo>
                  <a:pt x="30799" y="307989"/>
                </a:lnTo>
                <a:cubicBezTo>
                  <a:pt x="13789" y="307989"/>
                  <a:pt x="0" y="294200"/>
                  <a:pt x="0" y="277190"/>
                </a:cubicBezTo>
                <a:lnTo>
                  <a:pt x="0" y="3079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981" tIns="69981" rIns="69981" bIns="6998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rgbClr val="00529B"/>
                </a:solidFill>
              </a:rPr>
              <a:t>ACER’s Operational Departments</a:t>
            </a:r>
            <a:endParaRPr lang="en-GB" sz="1600" b="1" kern="1200" dirty="0">
              <a:solidFill>
                <a:srgbClr val="00529B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156240" y="1717734"/>
            <a:ext cx="1071520" cy="714347"/>
          </a:xfrm>
          <a:custGeom>
            <a:avLst/>
            <a:gdLst>
              <a:gd name="connsiteX0" fmla="*/ 0 w 1071520"/>
              <a:gd name="connsiteY0" fmla="*/ 71435 h 714347"/>
              <a:gd name="connsiteX1" fmla="*/ 71435 w 1071520"/>
              <a:gd name="connsiteY1" fmla="*/ 0 h 714347"/>
              <a:gd name="connsiteX2" fmla="*/ 1000085 w 1071520"/>
              <a:gd name="connsiteY2" fmla="*/ 0 h 714347"/>
              <a:gd name="connsiteX3" fmla="*/ 1071520 w 1071520"/>
              <a:gd name="connsiteY3" fmla="*/ 71435 h 714347"/>
              <a:gd name="connsiteX4" fmla="*/ 1071520 w 1071520"/>
              <a:gd name="connsiteY4" fmla="*/ 642912 h 714347"/>
              <a:gd name="connsiteX5" fmla="*/ 1000085 w 1071520"/>
              <a:gd name="connsiteY5" fmla="*/ 714347 h 714347"/>
              <a:gd name="connsiteX6" fmla="*/ 71435 w 1071520"/>
              <a:gd name="connsiteY6" fmla="*/ 714347 h 714347"/>
              <a:gd name="connsiteX7" fmla="*/ 0 w 1071520"/>
              <a:gd name="connsiteY7" fmla="*/ 642912 h 714347"/>
              <a:gd name="connsiteX8" fmla="*/ 0 w 1071520"/>
              <a:gd name="connsiteY8" fmla="*/ 71435 h 71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520" h="714347">
                <a:moveTo>
                  <a:pt x="0" y="71435"/>
                </a:moveTo>
                <a:cubicBezTo>
                  <a:pt x="0" y="31983"/>
                  <a:pt x="31983" y="0"/>
                  <a:pt x="71435" y="0"/>
                </a:cubicBezTo>
                <a:lnTo>
                  <a:pt x="1000085" y="0"/>
                </a:lnTo>
                <a:cubicBezTo>
                  <a:pt x="1039537" y="0"/>
                  <a:pt x="1071520" y="31983"/>
                  <a:pt x="1071520" y="71435"/>
                </a:cubicBezTo>
                <a:lnTo>
                  <a:pt x="1071520" y="642912"/>
                </a:lnTo>
                <a:cubicBezTo>
                  <a:pt x="1071520" y="682364"/>
                  <a:pt x="1039537" y="714347"/>
                  <a:pt x="1000085" y="714347"/>
                </a:cubicBezTo>
                <a:lnTo>
                  <a:pt x="71435" y="714347"/>
                </a:lnTo>
                <a:cubicBezTo>
                  <a:pt x="31983" y="714347"/>
                  <a:pt x="0" y="682364"/>
                  <a:pt x="0" y="642912"/>
                </a:cubicBezTo>
                <a:lnTo>
                  <a:pt x="0" y="714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643" tIns="66643" rIns="66643" bIns="666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Gas Department</a:t>
            </a:r>
            <a:endParaRPr lang="en-GB" sz="1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718813" y="1717734"/>
            <a:ext cx="1635248" cy="714347"/>
          </a:xfrm>
          <a:custGeom>
            <a:avLst/>
            <a:gdLst>
              <a:gd name="connsiteX0" fmla="*/ 0 w 1635248"/>
              <a:gd name="connsiteY0" fmla="*/ 71435 h 714347"/>
              <a:gd name="connsiteX1" fmla="*/ 71435 w 1635248"/>
              <a:gd name="connsiteY1" fmla="*/ 0 h 714347"/>
              <a:gd name="connsiteX2" fmla="*/ 1563813 w 1635248"/>
              <a:gd name="connsiteY2" fmla="*/ 0 h 714347"/>
              <a:gd name="connsiteX3" fmla="*/ 1635248 w 1635248"/>
              <a:gd name="connsiteY3" fmla="*/ 71435 h 714347"/>
              <a:gd name="connsiteX4" fmla="*/ 1635248 w 1635248"/>
              <a:gd name="connsiteY4" fmla="*/ 642912 h 714347"/>
              <a:gd name="connsiteX5" fmla="*/ 1563813 w 1635248"/>
              <a:gd name="connsiteY5" fmla="*/ 714347 h 714347"/>
              <a:gd name="connsiteX6" fmla="*/ 71435 w 1635248"/>
              <a:gd name="connsiteY6" fmla="*/ 714347 h 714347"/>
              <a:gd name="connsiteX7" fmla="*/ 0 w 1635248"/>
              <a:gd name="connsiteY7" fmla="*/ 642912 h 714347"/>
              <a:gd name="connsiteX8" fmla="*/ 0 w 1635248"/>
              <a:gd name="connsiteY8" fmla="*/ 71435 h 71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248" h="714347">
                <a:moveTo>
                  <a:pt x="0" y="71435"/>
                </a:moveTo>
                <a:cubicBezTo>
                  <a:pt x="0" y="31983"/>
                  <a:pt x="31983" y="0"/>
                  <a:pt x="71435" y="0"/>
                </a:cubicBezTo>
                <a:lnTo>
                  <a:pt x="1563813" y="0"/>
                </a:lnTo>
                <a:cubicBezTo>
                  <a:pt x="1603265" y="0"/>
                  <a:pt x="1635248" y="31983"/>
                  <a:pt x="1635248" y="71435"/>
                </a:cubicBezTo>
                <a:lnTo>
                  <a:pt x="1635248" y="642912"/>
                </a:lnTo>
                <a:cubicBezTo>
                  <a:pt x="1635248" y="682364"/>
                  <a:pt x="1603265" y="714347"/>
                  <a:pt x="1563813" y="714347"/>
                </a:cubicBezTo>
                <a:lnTo>
                  <a:pt x="71435" y="714347"/>
                </a:lnTo>
                <a:cubicBezTo>
                  <a:pt x="31983" y="714347"/>
                  <a:pt x="0" y="682364"/>
                  <a:pt x="0" y="642912"/>
                </a:cubicBezTo>
                <a:lnTo>
                  <a:pt x="0" y="71435"/>
                </a:lnTo>
                <a:close/>
              </a:path>
            </a:pathLst>
          </a:custGeom>
          <a:solidFill>
            <a:srgbClr val="0065A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643" tIns="66643" rIns="66643" bIns="666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Market Monitoring Department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>
                <a:solidFill>
                  <a:srgbClr val="FFFF00"/>
                </a:solidFill>
              </a:rPr>
              <a:t>(REMIT)</a:t>
            </a:r>
            <a:endParaRPr lang="en-GB" sz="1200" kern="1200" dirty="0">
              <a:solidFill>
                <a:srgbClr val="FFFF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735022" y="2609939"/>
            <a:ext cx="1602831" cy="916570"/>
          </a:xfrm>
          <a:custGeom>
            <a:avLst/>
            <a:gdLst>
              <a:gd name="connsiteX0" fmla="*/ 0 w 1602831"/>
              <a:gd name="connsiteY0" fmla="*/ 91657 h 916570"/>
              <a:gd name="connsiteX1" fmla="*/ 91657 w 1602831"/>
              <a:gd name="connsiteY1" fmla="*/ 0 h 916570"/>
              <a:gd name="connsiteX2" fmla="*/ 1511174 w 1602831"/>
              <a:gd name="connsiteY2" fmla="*/ 0 h 916570"/>
              <a:gd name="connsiteX3" fmla="*/ 1602831 w 1602831"/>
              <a:gd name="connsiteY3" fmla="*/ 91657 h 916570"/>
              <a:gd name="connsiteX4" fmla="*/ 1602831 w 1602831"/>
              <a:gd name="connsiteY4" fmla="*/ 824913 h 916570"/>
              <a:gd name="connsiteX5" fmla="*/ 1511174 w 1602831"/>
              <a:gd name="connsiteY5" fmla="*/ 916570 h 916570"/>
              <a:gd name="connsiteX6" fmla="*/ 91657 w 1602831"/>
              <a:gd name="connsiteY6" fmla="*/ 916570 h 916570"/>
              <a:gd name="connsiteX7" fmla="*/ 0 w 1602831"/>
              <a:gd name="connsiteY7" fmla="*/ 824913 h 916570"/>
              <a:gd name="connsiteX8" fmla="*/ 0 w 1602831"/>
              <a:gd name="connsiteY8" fmla="*/ 91657 h 91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831" h="916570">
                <a:moveTo>
                  <a:pt x="0" y="91657"/>
                </a:moveTo>
                <a:cubicBezTo>
                  <a:pt x="0" y="41036"/>
                  <a:pt x="41036" y="0"/>
                  <a:pt x="91657" y="0"/>
                </a:cubicBezTo>
                <a:lnTo>
                  <a:pt x="1511174" y="0"/>
                </a:lnTo>
                <a:cubicBezTo>
                  <a:pt x="1561795" y="0"/>
                  <a:pt x="1602831" y="41036"/>
                  <a:pt x="1602831" y="91657"/>
                </a:cubicBezTo>
                <a:lnTo>
                  <a:pt x="1602831" y="824913"/>
                </a:lnTo>
                <a:cubicBezTo>
                  <a:pt x="1602831" y="875534"/>
                  <a:pt x="1561795" y="916570"/>
                  <a:pt x="1511174" y="916570"/>
                </a:cubicBezTo>
                <a:lnTo>
                  <a:pt x="91657" y="916570"/>
                </a:lnTo>
                <a:cubicBezTo>
                  <a:pt x="41036" y="916570"/>
                  <a:pt x="0" y="875534"/>
                  <a:pt x="0" y="824913"/>
                </a:cubicBezTo>
                <a:lnTo>
                  <a:pt x="0" y="91657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565" tIns="72565" rIns="72565" bIns="7256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Market Integrity and Transparency 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Working Group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(NRAs)</a:t>
            </a:r>
            <a:endParaRPr lang="en-GB" sz="12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473452" y="4976198"/>
            <a:ext cx="1623725" cy="714347"/>
          </a:xfrm>
          <a:custGeom>
            <a:avLst/>
            <a:gdLst>
              <a:gd name="connsiteX0" fmla="*/ 0 w 1623725"/>
              <a:gd name="connsiteY0" fmla="*/ 71435 h 714347"/>
              <a:gd name="connsiteX1" fmla="*/ 71435 w 1623725"/>
              <a:gd name="connsiteY1" fmla="*/ 0 h 714347"/>
              <a:gd name="connsiteX2" fmla="*/ 1552290 w 1623725"/>
              <a:gd name="connsiteY2" fmla="*/ 0 h 714347"/>
              <a:gd name="connsiteX3" fmla="*/ 1623725 w 1623725"/>
              <a:gd name="connsiteY3" fmla="*/ 71435 h 714347"/>
              <a:gd name="connsiteX4" fmla="*/ 1623725 w 1623725"/>
              <a:gd name="connsiteY4" fmla="*/ 642912 h 714347"/>
              <a:gd name="connsiteX5" fmla="*/ 1552290 w 1623725"/>
              <a:gd name="connsiteY5" fmla="*/ 714347 h 714347"/>
              <a:gd name="connsiteX6" fmla="*/ 71435 w 1623725"/>
              <a:gd name="connsiteY6" fmla="*/ 714347 h 714347"/>
              <a:gd name="connsiteX7" fmla="*/ 0 w 1623725"/>
              <a:gd name="connsiteY7" fmla="*/ 642912 h 714347"/>
              <a:gd name="connsiteX8" fmla="*/ 0 w 1623725"/>
              <a:gd name="connsiteY8" fmla="*/ 71435 h 71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3725" h="714347">
                <a:moveTo>
                  <a:pt x="0" y="71435"/>
                </a:moveTo>
                <a:cubicBezTo>
                  <a:pt x="0" y="31983"/>
                  <a:pt x="31983" y="0"/>
                  <a:pt x="71435" y="0"/>
                </a:cubicBezTo>
                <a:lnTo>
                  <a:pt x="1552290" y="0"/>
                </a:lnTo>
                <a:cubicBezTo>
                  <a:pt x="1591742" y="0"/>
                  <a:pt x="1623725" y="31983"/>
                  <a:pt x="1623725" y="71435"/>
                </a:cubicBezTo>
                <a:lnTo>
                  <a:pt x="1623725" y="642912"/>
                </a:lnTo>
                <a:cubicBezTo>
                  <a:pt x="1623725" y="682364"/>
                  <a:pt x="1591742" y="714347"/>
                  <a:pt x="1552290" y="714347"/>
                </a:cubicBezTo>
                <a:lnTo>
                  <a:pt x="71435" y="714347"/>
                </a:lnTo>
                <a:cubicBezTo>
                  <a:pt x="31983" y="714347"/>
                  <a:pt x="0" y="682364"/>
                  <a:pt x="0" y="642912"/>
                </a:cubicBezTo>
                <a:lnTo>
                  <a:pt x="0" y="71435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643" tIns="66643" rIns="66643" bIns="666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WMS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Expert Group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(Industry Experts)</a:t>
            </a:r>
            <a:endParaRPr lang="en-GB" sz="1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3654784" y="4071094"/>
            <a:ext cx="1773332" cy="714347"/>
          </a:xfrm>
          <a:custGeom>
            <a:avLst/>
            <a:gdLst>
              <a:gd name="connsiteX0" fmla="*/ 0 w 1773332"/>
              <a:gd name="connsiteY0" fmla="*/ 71435 h 714347"/>
              <a:gd name="connsiteX1" fmla="*/ 71435 w 1773332"/>
              <a:gd name="connsiteY1" fmla="*/ 0 h 714347"/>
              <a:gd name="connsiteX2" fmla="*/ 1701897 w 1773332"/>
              <a:gd name="connsiteY2" fmla="*/ 0 h 714347"/>
              <a:gd name="connsiteX3" fmla="*/ 1773332 w 1773332"/>
              <a:gd name="connsiteY3" fmla="*/ 71435 h 714347"/>
              <a:gd name="connsiteX4" fmla="*/ 1773332 w 1773332"/>
              <a:gd name="connsiteY4" fmla="*/ 642912 h 714347"/>
              <a:gd name="connsiteX5" fmla="*/ 1701897 w 1773332"/>
              <a:gd name="connsiteY5" fmla="*/ 714347 h 714347"/>
              <a:gd name="connsiteX6" fmla="*/ 71435 w 1773332"/>
              <a:gd name="connsiteY6" fmla="*/ 714347 h 714347"/>
              <a:gd name="connsiteX7" fmla="*/ 0 w 1773332"/>
              <a:gd name="connsiteY7" fmla="*/ 642912 h 714347"/>
              <a:gd name="connsiteX8" fmla="*/ 0 w 1773332"/>
              <a:gd name="connsiteY8" fmla="*/ 71435 h 71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3332" h="714347">
                <a:moveTo>
                  <a:pt x="0" y="71435"/>
                </a:moveTo>
                <a:cubicBezTo>
                  <a:pt x="0" y="31983"/>
                  <a:pt x="31983" y="0"/>
                  <a:pt x="71435" y="0"/>
                </a:cubicBezTo>
                <a:lnTo>
                  <a:pt x="1701897" y="0"/>
                </a:lnTo>
                <a:cubicBezTo>
                  <a:pt x="1741349" y="0"/>
                  <a:pt x="1773332" y="31983"/>
                  <a:pt x="1773332" y="71435"/>
                </a:cubicBezTo>
                <a:lnTo>
                  <a:pt x="1773332" y="642912"/>
                </a:lnTo>
                <a:cubicBezTo>
                  <a:pt x="1773332" y="682364"/>
                  <a:pt x="1741349" y="714347"/>
                  <a:pt x="1701897" y="714347"/>
                </a:cubicBezTo>
                <a:lnTo>
                  <a:pt x="71435" y="714347"/>
                </a:lnTo>
                <a:cubicBezTo>
                  <a:pt x="31983" y="714347"/>
                  <a:pt x="0" y="682364"/>
                  <a:pt x="0" y="642912"/>
                </a:cubicBezTo>
                <a:lnTo>
                  <a:pt x="0" y="71435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643" tIns="66643" rIns="66643" bIns="666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Market Monitoring Governance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Task Force (NRAs)</a:t>
            </a:r>
            <a:endParaRPr lang="en-GB" sz="12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3646805" y="4976198"/>
            <a:ext cx="1789291" cy="714347"/>
          </a:xfrm>
          <a:custGeom>
            <a:avLst/>
            <a:gdLst>
              <a:gd name="connsiteX0" fmla="*/ 0 w 1789291"/>
              <a:gd name="connsiteY0" fmla="*/ 71435 h 714347"/>
              <a:gd name="connsiteX1" fmla="*/ 71435 w 1789291"/>
              <a:gd name="connsiteY1" fmla="*/ 0 h 714347"/>
              <a:gd name="connsiteX2" fmla="*/ 1717856 w 1789291"/>
              <a:gd name="connsiteY2" fmla="*/ 0 h 714347"/>
              <a:gd name="connsiteX3" fmla="*/ 1789291 w 1789291"/>
              <a:gd name="connsiteY3" fmla="*/ 71435 h 714347"/>
              <a:gd name="connsiteX4" fmla="*/ 1789291 w 1789291"/>
              <a:gd name="connsiteY4" fmla="*/ 642912 h 714347"/>
              <a:gd name="connsiteX5" fmla="*/ 1717856 w 1789291"/>
              <a:gd name="connsiteY5" fmla="*/ 714347 h 714347"/>
              <a:gd name="connsiteX6" fmla="*/ 71435 w 1789291"/>
              <a:gd name="connsiteY6" fmla="*/ 714347 h 714347"/>
              <a:gd name="connsiteX7" fmla="*/ 0 w 1789291"/>
              <a:gd name="connsiteY7" fmla="*/ 642912 h 714347"/>
              <a:gd name="connsiteX8" fmla="*/ 0 w 1789291"/>
              <a:gd name="connsiteY8" fmla="*/ 71435 h 71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9291" h="714347">
                <a:moveTo>
                  <a:pt x="0" y="71435"/>
                </a:moveTo>
                <a:cubicBezTo>
                  <a:pt x="0" y="31983"/>
                  <a:pt x="31983" y="0"/>
                  <a:pt x="71435" y="0"/>
                </a:cubicBezTo>
                <a:lnTo>
                  <a:pt x="1717856" y="0"/>
                </a:lnTo>
                <a:cubicBezTo>
                  <a:pt x="1757308" y="0"/>
                  <a:pt x="1789291" y="31983"/>
                  <a:pt x="1789291" y="71435"/>
                </a:cubicBezTo>
                <a:lnTo>
                  <a:pt x="1789291" y="642912"/>
                </a:lnTo>
                <a:cubicBezTo>
                  <a:pt x="1789291" y="682364"/>
                  <a:pt x="1757308" y="714347"/>
                  <a:pt x="1717856" y="714347"/>
                </a:cubicBezTo>
                <a:lnTo>
                  <a:pt x="71435" y="714347"/>
                </a:lnTo>
                <a:cubicBezTo>
                  <a:pt x="31983" y="714347"/>
                  <a:pt x="0" y="682364"/>
                  <a:pt x="0" y="642912"/>
                </a:cubicBezTo>
                <a:lnTo>
                  <a:pt x="0" y="71435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643" tIns="66643" rIns="66643" bIns="666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MMG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Expert Group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(Industry Experts)</a:t>
            </a:r>
            <a:endParaRPr lang="en-GB" sz="12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6694640" y="4976198"/>
            <a:ext cx="1928771" cy="714347"/>
          </a:xfrm>
          <a:custGeom>
            <a:avLst/>
            <a:gdLst>
              <a:gd name="connsiteX0" fmla="*/ 0 w 1928771"/>
              <a:gd name="connsiteY0" fmla="*/ 71435 h 714347"/>
              <a:gd name="connsiteX1" fmla="*/ 71435 w 1928771"/>
              <a:gd name="connsiteY1" fmla="*/ 0 h 714347"/>
              <a:gd name="connsiteX2" fmla="*/ 1857336 w 1928771"/>
              <a:gd name="connsiteY2" fmla="*/ 0 h 714347"/>
              <a:gd name="connsiteX3" fmla="*/ 1928771 w 1928771"/>
              <a:gd name="connsiteY3" fmla="*/ 71435 h 714347"/>
              <a:gd name="connsiteX4" fmla="*/ 1928771 w 1928771"/>
              <a:gd name="connsiteY4" fmla="*/ 642912 h 714347"/>
              <a:gd name="connsiteX5" fmla="*/ 1857336 w 1928771"/>
              <a:gd name="connsiteY5" fmla="*/ 714347 h 714347"/>
              <a:gd name="connsiteX6" fmla="*/ 71435 w 1928771"/>
              <a:gd name="connsiteY6" fmla="*/ 714347 h 714347"/>
              <a:gd name="connsiteX7" fmla="*/ 0 w 1928771"/>
              <a:gd name="connsiteY7" fmla="*/ 642912 h 714347"/>
              <a:gd name="connsiteX8" fmla="*/ 0 w 1928771"/>
              <a:gd name="connsiteY8" fmla="*/ 71435 h 71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8771" h="714347">
                <a:moveTo>
                  <a:pt x="0" y="71435"/>
                </a:moveTo>
                <a:cubicBezTo>
                  <a:pt x="0" y="31983"/>
                  <a:pt x="31983" y="0"/>
                  <a:pt x="71435" y="0"/>
                </a:cubicBezTo>
                <a:lnTo>
                  <a:pt x="1857336" y="0"/>
                </a:lnTo>
                <a:cubicBezTo>
                  <a:pt x="1896788" y="0"/>
                  <a:pt x="1928771" y="31983"/>
                  <a:pt x="1928771" y="71435"/>
                </a:cubicBezTo>
                <a:lnTo>
                  <a:pt x="1928771" y="642912"/>
                </a:lnTo>
                <a:cubicBezTo>
                  <a:pt x="1928771" y="682364"/>
                  <a:pt x="1896788" y="714347"/>
                  <a:pt x="1857336" y="714347"/>
                </a:cubicBezTo>
                <a:lnTo>
                  <a:pt x="71435" y="714347"/>
                </a:lnTo>
                <a:cubicBezTo>
                  <a:pt x="31983" y="714347"/>
                  <a:pt x="0" y="682364"/>
                  <a:pt x="0" y="642912"/>
                </a:cubicBezTo>
                <a:lnTo>
                  <a:pt x="0" y="71435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643" tIns="66643" rIns="66643" bIns="666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IT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Expert Group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(Industry Experts)</a:t>
            </a:r>
            <a:endParaRPr lang="en-GB" sz="1200" kern="1200" dirty="0"/>
          </a:p>
        </p:txBody>
      </p:sp>
      <p:sp>
        <p:nvSpPr>
          <p:cNvPr id="26" name="Freeform 25"/>
          <p:cNvSpPr/>
          <p:nvPr/>
        </p:nvSpPr>
        <p:spPr>
          <a:xfrm>
            <a:off x="6812848" y="1717734"/>
            <a:ext cx="1071520" cy="714347"/>
          </a:xfrm>
          <a:custGeom>
            <a:avLst/>
            <a:gdLst>
              <a:gd name="connsiteX0" fmla="*/ 0 w 1071520"/>
              <a:gd name="connsiteY0" fmla="*/ 71435 h 714347"/>
              <a:gd name="connsiteX1" fmla="*/ 71435 w 1071520"/>
              <a:gd name="connsiteY1" fmla="*/ 0 h 714347"/>
              <a:gd name="connsiteX2" fmla="*/ 1000085 w 1071520"/>
              <a:gd name="connsiteY2" fmla="*/ 0 h 714347"/>
              <a:gd name="connsiteX3" fmla="*/ 1071520 w 1071520"/>
              <a:gd name="connsiteY3" fmla="*/ 71435 h 714347"/>
              <a:gd name="connsiteX4" fmla="*/ 1071520 w 1071520"/>
              <a:gd name="connsiteY4" fmla="*/ 642912 h 714347"/>
              <a:gd name="connsiteX5" fmla="*/ 1000085 w 1071520"/>
              <a:gd name="connsiteY5" fmla="*/ 714347 h 714347"/>
              <a:gd name="connsiteX6" fmla="*/ 71435 w 1071520"/>
              <a:gd name="connsiteY6" fmla="*/ 714347 h 714347"/>
              <a:gd name="connsiteX7" fmla="*/ 0 w 1071520"/>
              <a:gd name="connsiteY7" fmla="*/ 642912 h 714347"/>
              <a:gd name="connsiteX8" fmla="*/ 0 w 1071520"/>
              <a:gd name="connsiteY8" fmla="*/ 71435 h 71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520" h="714347">
                <a:moveTo>
                  <a:pt x="0" y="71435"/>
                </a:moveTo>
                <a:cubicBezTo>
                  <a:pt x="0" y="31983"/>
                  <a:pt x="31983" y="0"/>
                  <a:pt x="71435" y="0"/>
                </a:cubicBezTo>
                <a:lnTo>
                  <a:pt x="1000085" y="0"/>
                </a:lnTo>
                <a:cubicBezTo>
                  <a:pt x="1039537" y="0"/>
                  <a:pt x="1071520" y="31983"/>
                  <a:pt x="1071520" y="71435"/>
                </a:cubicBezTo>
                <a:lnTo>
                  <a:pt x="1071520" y="642912"/>
                </a:lnTo>
                <a:cubicBezTo>
                  <a:pt x="1071520" y="682364"/>
                  <a:pt x="1039537" y="714347"/>
                  <a:pt x="1000085" y="714347"/>
                </a:cubicBezTo>
                <a:lnTo>
                  <a:pt x="71435" y="714347"/>
                </a:lnTo>
                <a:cubicBezTo>
                  <a:pt x="31983" y="714347"/>
                  <a:pt x="0" y="682364"/>
                  <a:pt x="0" y="642912"/>
                </a:cubicBezTo>
                <a:lnTo>
                  <a:pt x="0" y="714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643" tIns="66643" rIns="66643" bIns="666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Electricity Department</a:t>
            </a:r>
            <a:endParaRPr lang="en-GB" sz="1200" kern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692696"/>
            <a:ext cx="908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ACER’s REMIT Working Group, Task Forces and Expert Groups</a:t>
            </a:r>
            <a:endParaRPr lang="en-GB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575556" y="5805264"/>
            <a:ext cx="7992888" cy="5040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Further engagement through Workshops, Roundtables </a:t>
            </a:r>
            <a:r>
              <a:rPr lang="en-US" dirty="0">
                <a:solidFill>
                  <a:schemeClr val="tx1"/>
                </a:solidFill>
              </a:rPr>
              <a:t>and Pilot </a:t>
            </a:r>
            <a:r>
              <a:rPr lang="en-US" dirty="0" smtClean="0">
                <a:solidFill>
                  <a:schemeClr val="tx1"/>
                </a:solidFill>
              </a:rPr>
              <a:t>Project for REMIT implementation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2" name="Elbow Connector 41"/>
          <p:cNvCxnSpPr/>
          <p:nvPr/>
        </p:nvCxnSpPr>
        <p:spPr>
          <a:xfrm flipV="1">
            <a:off x="1278964" y="3723382"/>
            <a:ext cx="3262486" cy="1252816"/>
          </a:xfrm>
          <a:prstGeom prst="bentConnector3">
            <a:avLst>
              <a:gd name="adj1" fmla="val -508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4524189" y="3723382"/>
            <a:ext cx="3140156" cy="1252816"/>
          </a:xfrm>
          <a:prstGeom prst="bentConnector3">
            <a:avLst>
              <a:gd name="adj1" fmla="val 100049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73452" y="4072216"/>
            <a:ext cx="1623725" cy="714347"/>
          </a:xfrm>
          <a:custGeom>
            <a:avLst/>
            <a:gdLst>
              <a:gd name="connsiteX0" fmla="*/ 0 w 1623725"/>
              <a:gd name="connsiteY0" fmla="*/ 71435 h 714347"/>
              <a:gd name="connsiteX1" fmla="*/ 71435 w 1623725"/>
              <a:gd name="connsiteY1" fmla="*/ 0 h 714347"/>
              <a:gd name="connsiteX2" fmla="*/ 1552290 w 1623725"/>
              <a:gd name="connsiteY2" fmla="*/ 0 h 714347"/>
              <a:gd name="connsiteX3" fmla="*/ 1623725 w 1623725"/>
              <a:gd name="connsiteY3" fmla="*/ 71435 h 714347"/>
              <a:gd name="connsiteX4" fmla="*/ 1623725 w 1623725"/>
              <a:gd name="connsiteY4" fmla="*/ 642912 h 714347"/>
              <a:gd name="connsiteX5" fmla="*/ 1552290 w 1623725"/>
              <a:gd name="connsiteY5" fmla="*/ 714347 h 714347"/>
              <a:gd name="connsiteX6" fmla="*/ 71435 w 1623725"/>
              <a:gd name="connsiteY6" fmla="*/ 714347 h 714347"/>
              <a:gd name="connsiteX7" fmla="*/ 0 w 1623725"/>
              <a:gd name="connsiteY7" fmla="*/ 642912 h 714347"/>
              <a:gd name="connsiteX8" fmla="*/ 0 w 1623725"/>
              <a:gd name="connsiteY8" fmla="*/ 71435 h 71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3725" h="714347">
                <a:moveTo>
                  <a:pt x="0" y="71435"/>
                </a:moveTo>
                <a:cubicBezTo>
                  <a:pt x="0" y="31983"/>
                  <a:pt x="31983" y="0"/>
                  <a:pt x="71435" y="0"/>
                </a:cubicBezTo>
                <a:lnTo>
                  <a:pt x="1552290" y="0"/>
                </a:lnTo>
                <a:cubicBezTo>
                  <a:pt x="1591742" y="0"/>
                  <a:pt x="1623725" y="31983"/>
                  <a:pt x="1623725" y="71435"/>
                </a:cubicBezTo>
                <a:lnTo>
                  <a:pt x="1623725" y="642912"/>
                </a:lnTo>
                <a:cubicBezTo>
                  <a:pt x="1623725" y="682364"/>
                  <a:pt x="1591742" y="714347"/>
                  <a:pt x="1552290" y="714347"/>
                </a:cubicBezTo>
                <a:lnTo>
                  <a:pt x="71435" y="714347"/>
                </a:lnTo>
                <a:cubicBezTo>
                  <a:pt x="31983" y="714347"/>
                  <a:pt x="0" y="682364"/>
                  <a:pt x="0" y="642912"/>
                </a:cubicBezTo>
                <a:lnTo>
                  <a:pt x="0" y="71435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643" tIns="66643" rIns="66643" bIns="666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Wholesale Market Surveillance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Task Force (NRAs)</a:t>
            </a:r>
            <a:endParaRPr lang="en-GB" sz="12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6703953" y="4071094"/>
            <a:ext cx="1920785" cy="714347"/>
          </a:xfrm>
          <a:custGeom>
            <a:avLst/>
            <a:gdLst>
              <a:gd name="connsiteX0" fmla="*/ 0 w 1920785"/>
              <a:gd name="connsiteY0" fmla="*/ 71435 h 714347"/>
              <a:gd name="connsiteX1" fmla="*/ 71435 w 1920785"/>
              <a:gd name="connsiteY1" fmla="*/ 0 h 714347"/>
              <a:gd name="connsiteX2" fmla="*/ 1849350 w 1920785"/>
              <a:gd name="connsiteY2" fmla="*/ 0 h 714347"/>
              <a:gd name="connsiteX3" fmla="*/ 1920785 w 1920785"/>
              <a:gd name="connsiteY3" fmla="*/ 71435 h 714347"/>
              <a:gd name="connsiteX4" fmla="*/ 1920785 w 1920785"/>
              <a:gd name="connsiteY4" fmla="*/ 642912 h 714347"/>
              <a:gd name="connsiteX5" fmla="*/ 1849350 w 1920785"/>
              <a:gd name="connsiteY5" fmla="*/ 714347 h 714347"/>
              <a:gd name="connsiteX6" fmla="*/ 71435 w 1920785"/>
              <a:gd name="connsiteY6" fmla="*/ 714347 h 714347"/>
              <a:gd name="connsiteX7" fmla="*/ 0 w 1920785"/>
              <a:gd name="connsiteY7" fmla="*/ 642912 h 714347"/>
              <a:gd name="connsiteX8" fmla="*/ 0 w 1920785"/>
              <a:gd name="connsiteY8" fmla="*/ 71435 h 71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0785" h="714347">
                <a:moveTo>
                  <a:pt x="0" y="71435"/>
                </a:moveTo>
                <a:cubicBezTo>
                  <a:pt x="0" y="31983"/>
                  <a:pt x="31983" y="0"/>
                  <a:pt x="71435" y="0"/>
                </a:cubicBezTo>
                <a:lnTo>
                  <a:pt x="1849350" y="0"/>
                </a:lnTo>
                <a:cubicBezTo>
                  <a:pt x="1888802" y="0"/>
                  <a:pt x="1920785" y="31983"/>
                  <a:pt x="1920785" y="71435"/>
                </a:cubicBezTo>
                <a:lnTo>
                  <a:pt x="1920785" y="642912"/>
                </a:lnTo>
                <a:cubicBezTo>
                  <a:pt x="1920785" y="682364"/>
                  <a:pt x="1888802" y="714347"/>
                  <a:pt x="1849350" y="714347"/>
                </a:cubicBezTo>
                <a:lnTo>
                  <a:pt x="71435" y="714347"/>
                </a:lnTo>
                <a:cubicBezTo>
                  <a:pt x="31983" y="714347"/>
                  <a:pt x="0" y="682364"/>
                  <a:pt x="0" y="642912"/>
                </a:cubicBezTo>
                <a:lnTo>
                  <a:pt x="0" y="71435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643" tIns="66643" rIns="66643" bIns="666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Information Technology (IT)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Task Force (NRAs)</a:t>
            </a:r>
            <a:endParaRPr lang="en-GB" sz="1200" kern="1200" dirty="0"/>
          </a:p>
        </p:txBody>
      </p:sp>
      <p:cxnSp>
        <p:nvCxnSpPr>
          <p:cNvPr id="53" name="Elbow Connector 52"/>
          <p:cNvCxnSpPr/>
          <p:nvPr/>
        </p:nvCxnSpPr>
        <p:spPr>
          <a:xfrm flipV="1">
            <a:off x="1692000" y="1575815"/>
            <a:ext cx="2832189" cy="141919"/>
          </a:xfrm>
          <a:prstGeom prst="bentConnector3">
            <a:avLst>
              <a:gd name="adj1" fmla="val -783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>
            <a:off x="4541450" y="1575815"/>
            <a:ext cx="2807158" cy="141919"/>
          </a:xfrm>
          <a:prstGeom prst="bentConnector3">
            <a:avLst>
              <a:gd name="adj1" fmla="val 99879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940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Elio's template slides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10_ACER new presentation template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ACER-2015-16817</_dlc_DocId>
    <_dlc_DocIdUrl xmlns="985daa2e-53d8-4475-82b8-9c7d25324e34">
      <Url>http://s-do-prod-ap/en/Gas/Regional_%20Intiatives/North_West_GRI/11th_SG_GRI_NW/_layouts/DocIdRedir.aspx?ID=ACER-2015-16817</Url>
      <Description>ACER-2015-16817</Description>
    </_dlc_DocIdUrl>
    <ACER_Abstract xmlns="985daa2e-53d8-4475-82b8-9c7d25324e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3695F984AD742B7F5DE433A3CB203" ma:contentTypeVersion="21" ma:contentTypeDescription="Create a new document." ma:contentTypeScope="" ma:versionID="0873d42786bf86314d3f528dae9283c0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925807FE-35CD-4F28-8E01-8F7F5B7BE3E0}"/>
</file>

<file path=customXml/itemProps2.xml><?xml version="1.0" encoding="utf-8"?>
<ds:datastoreItem xmlns:ds="http://schemas.openxmlformats.org/officeDocument/2006/customXml" ds:itemID="{EC3766D7-4E70-4242-B6C0-ACF1145C4BB9}"/>
</file>

<file path=customXml/itemProps3.xml><?xml version="1.0" encoding="utf-8"?>
<ds:datastoreItem xmlns:ds="http://schemas.openxmlformats.org/officeDocument/2006/customXml" ds:itemID="{DDB7B697-F3A4-4B79-A008-1FEFEEF10D37}"/>
</file>

<file path=customXml/itemProps4.xml><?xml version="1.0" encoding="utf-8"?>
<ds:datastoreItem xmlns:ds="http://schemas.openxmlformats.org/officeDocument/2006/customXml" ds:itemID="{8C242371-BA77-4EBE-9299-D0CA908F2A2E}"/>
</file>

<file path=docProps/app.xml><?xml version="1.0" encoding="utf-8"?>
<Properties xmlns="http://schemas.openxmlformats.org/officeDocument/2006/extended-properties" xmlns:vt="http://schemas.openxmlformats.org/officeDocument/2006/docPropsVTypes">
  <Template>Elio's template slides</Template>
  <TotalTime>0</TotalTime>
  <Words>1106</Words>
  <Application>Microsoft Office PowerPoint</Application>
  <PresentationFormat>On-screen Show (4:3)</PresentationFormat>
  <Paragraphs>214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Elio's template slides</vt:lpstr>
      <vt:lpstr>11_ACER new presentation template</vt:lpstr>
      <vt:lpstr>1_ACER new presentation template</vt:lpstr>
      <vt:lpstr>ACER new presentation template</vt:lpstr>
      <vt:lpstr>REMIT in practice: data collection, market monitoring and stakeholder responsibilities </vt:lpstr>
      <vt:lpstr>Disclaimer </vt:lpstr>
      <vt:lpstr>Outline</vt:lpstr>
      <vt:lpstr>Part 1</vt:lpstr>
      <vt:lpstr>What REMIT is about</vt:lpstr>
      <vt:lpstr>Transparency and integrity in price formation are key to developing European gas trading</vt:lpstr>
      <vt:lpstr>ACER plays a key role  in REMIT implementation</vt:lpstr>
      <vt:lpstr>REMIT implementation is at full speed</vt:lpstr>
      <vt:lpstr>ACER Remit team engagement with NRAs,  industry experts and stakeholders</vt:lpstr>
      <vt:lpstr>Part 2</vt:lpstr>
      <vt:lpstr>Transaction Reporting:  data sourcing from multiple sources,  focus at holistic view without double reporting</vt:lpstr>
      <vt:lpstr>Example of pilot ‘homework’,  outlined on 11 July 2013 kick-off:</vt:lpstr>
      <vt:lpstr>Initial lessons learned 1st phase</vt:lpstr>
      <vt:lpstr>The 2nd phase ‘ARIS Operational prototype’ started.</vt:lpstr>
      <vt:lpstr>Part 3</vt:lpstr>
      <vt:lpstr>EU market monitoring provides for close co-operation between ACER and NRAs. Other relevant authorities – such as FMAs - may need to be involved or informed.</vt:lpstr>
      <vt:lpstr>Market monitoring and enforcement  workflow further explained.</vt:lpstr>
      <vt:lpstr>How does Monitoring at EU-level work?</vt:lpstr>
      <vt:lpstr>Case overview,  as published in annual REMIT report 2012</vt:lpstr>
      <vt:lpstr>PPAT obligations (article 15 REMIT)</vt:lpstr>
      <vt:lpstr>Part 4</vt:lpstr>
      <vt:lpstr>Market parties need to register –  expectedly from 1H 2014 onwards</vt:lpstr>
      <vt:lpstr>PowerPoint Presentation</vt:lpstr>
      <vt:lpstr>PowerPoint Presentation</vt:lpstr>
      <vt:lpstr>Potential REMIT ‘to do list’-stakeholders 2014</vt:lpstr>
      <vt:lpstr>Q&amp;A</vt:lpstr>
      <vt:lpstr>Annex</vt:lpstr>
      <vt:lpstr>Further background information  in the Annual Report 2012 on REMIT</vt:lpstr>
      <vt:lpstr>Useful REMIT links on the internet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2013-11-26T10:12:15Z</dcterms:created>
  <dcterms:modified xsi:type="dcterms:W3CDTF">2013-11-26T10:12:46Z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0x010100F4F3695F984AD742B7F5DE433A3CB203</vt:lpwstr>
  </property>
  <property fmtid="{D5CDD505-2E9C-101B-9397-08002B2CF9AE}" pid="4" name="_dlc_DocIdItemGuid">
    <vt:lpwstr>71fadd2a-622f-403c-8c9d-0e7299493b30</vt:lpwstr>
  </property>
</Properties>
</file>